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Shadows Into Light Two" panose="020B0604020202020204" charset="0"/>
      <p:regular r:id="rId24"/>
    </p:embeddedFont>
    <p:embeddedFont>
      <p:font typeface="Boogaloo" panose="020B0604020202020204" charset="0"/>
      <p:regular r:id="rId25"/>
    </p:embeddedFont>
    <p:embeddedFont>
      <p:font typeface="Cherry Cream Soda" panose="020B0604020202020204" charset="0"/>
      <p:regular r:id="rId2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2823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773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091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776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856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940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27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484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614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5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84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7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93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68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99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27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3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94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youtube.com/watch?v=lv5hOgQPfzc" TargetMode="External"/><Relationship Id="rId4" Type="http://schemas.openxmlformats.org/officeDocument/2006/relationships/hyperlink" Target="http://www.youtube.com/watch?v=vIBMWoVfnM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743450" y="137372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>
              <a:spcBef>
                <a:spcPts val="0"/>
              </a:spcBef>
              <a:buFont typeface="Cherry Cream Soda"/>
              <a:buChar char="●"/>
            </a:pP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0" y="0"/>
            <a:ext cx="9087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-306075" y="1690375"/>
            <a:ext cx="5711400" cy="140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Drama Unit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What is the twilight zone?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Check out these videos...</a:t>
            </a:r>
          </a:p>
        </p:txBody>
      </p:sp>
      <p:sp>
        <p:nvSpPr>
          <p:cNvPr id="89" name="Shape 89">
            <a:hlinkClick r:id=""/>
          </p:cNvPr>
          <p:cNvSpPr/>
          <p:nvPr/>
        </p:nvSpPr>
        <p:spPr>
          <a:xfrm>
            <a:off x="4762000" y="1063375"/>
            <a:ext cx="4186049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35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300" y="264550"/>
            <a:ext cx="8707400" cy="46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980662" y="4046862"/>
            <a:ext cx="7507789" cy="9172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1" i="0">
                <a:ln w="19050" cap="flat" cmpd="sng">
                  <a:solidFill>
                    <a:srgbClr val="43434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Shadows Into Light Two"/>
              </a:rPr>
              <a:t>Are there aliens among us?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700650" y="296875"/>
            <a:ext cx="4120800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Turn to page 835 in your textbook!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850" y="0"/>
            <a:ext cx="9179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07775" y="2389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i="1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Twilight Zone</a:t>
            </a:r>
            <a:r>
              <a:rPr lang="en" sz="4800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… </a:t>
            </a:r>
            <a:r>
              <a:rPr lang="en">
                <a:solidFill>
                  <a:srgbClr val="FFFF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156 episodes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07775" y="969500"/>
            <a:ext cx="8229600" cy="429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SzPct val="100000"/>
              <a:buFont typeface="Cherry Cream Soda"/>
            </a:pPr>
            <a:r>
              <a:rPr lang="en" sz="1800" b="1">
                <a:latin typeface="Cherry Cream Soda"/>
                <a:ea typeface="Cherry Cream Soda"/>
                <a:cs typeface="Cherry Cream Soda"/>
                <a:sym typeface="Cherry Cream Soda"/>
              </a:rPr>
              <a:t>Serling used the science fiction and fantasy genres to deal with social issues such as prejudice and intolerance</a:t>
            </a:r>
            <a:r>
              <a:rPr lang="en" sz="1800">
                <a:latin typeface="Cherry Cream Soda"/>
                <a:ea typeface="Cherry Cream Soda"/>
                <a:cs typeface="Cherry Cream Soda"/>
                <a:sym typeface="Cherry Cream Soda"/>
              </a:rPr>
              <a:t>.</a:t>
            </a:r>
          </a:p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SzPct val="100000"/>
              <a:buFont typeface="Cherry Cream Soda"/>
            </a:pPr>
            <a:r>
              <a:rPr lang="en" sz="1800" i="1">
                <a:latin typeface="Cherry Cream Soda"/>
                <a:ea typeface="Cherry Cream Soda"/>
                <a:cs typeface="Cherry Cream Soda"/>
                <a:sym typeface="Cherry Cream Soda"/>
              </a:rPr>
              <a:t>The Monsters Are Due on Maple Street</a:t>
            </a:r>
            <a:r>
              <a:rPr lang="en" sz="1800">
                <a:latin typeface="Cherry Cream Soda"/>
                <a:ea typeface="Cherry Cream Soda"/>
                <a:cs typeface="Cherry Cream Soda"/>
                <a:sym typeface="Cherry Cream Soda"/>
              </a:rPr>
              <a:t> aired March 4</a:t>
            </a:r>
            <a:r>
              <a:rPr lang="en" sz="1800" baseline="30000">
                <a:latin typeface="Cherry Cream Soda"/>
                <a:ea typeface="Cherry Cream Soda"/>
                <a:cs typeface="Cherry Cream Soda"/>
                <a:sym typeface="Cherry Cream Soda"/>
              </a:rPr>
              <a:t>th</a:t>
            </a:r>
            <a:r>
              <a:rPr lang="en" sz="1800">
                <a:latin typeface="Cherry Cream Soda"/>
                <a:ea typeface="Cherry Cream Soda"/>
                <a:cs typeface="Cherry Cream Soda"/>
                <a:sym typeface="Cherry Cream Soda"/>
              </a:rPr>
              <a:t>, 1960.</a:t>
            </a:r>
          </a:p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SzPct val="100000"/>
              <a:buFont typeface="Cherry Cream Soda"/>
            </a:pPr>
            <a:r>
              <a:rPr lang="en" sz="1800">
                <a:latin typeface="Cherry Cream Soda"/>
                <a:ea typeface="Cherry Cream Soda"/>
                <a:cs typeface="Cherry Cream Soda"/>
                <a:sym typeface="Cherry Cream Soda"/>
              </a:rPr>
              <a:t>The series was a collection of various tales that range from the tragic to the comedic. They may be scary or just thought-provoking. Most episodes have unexpected endings and a moral lesson. But, no matter what, it's "a journey into a wondrous land, whose boundaries are that of the imagination." </a:t>
            </a:r>
          </a:p>
          <a:p>
            <a:pPr>
              <a:spcBef>
                <a:spcPts val="0"/>
              </a:spcBef>
              <a:buNone/>
            </a:pPr>
            <a:endParaRPr sz="2200"/>
          </a:p>
        </p:txBody>
      </p:sp>
      <p:sp>
        <p:nvSpPr>
          <p:cNvPr id="107" name="Shape 107"/>
          <p:cNvSpPr/>
          <p:nvPr/>
        </p:nvSpPr>
        <p:spPr>
          <a:xfrm>
            <a:off x="4132518" y="4554275"/>
            <a:ext cx="3722842" cy="3876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Shadows Into Light Two"/>
              </a:rPr>
              <a:t>Twilight Zone Theme Song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51225" y="2226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Just think...1960’s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7175" y="10800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2400" b="1">
                <a:latin typeface="Cherry Cream Soda"/>
                <a:ea typeface="Cherry Cream Soda"/>
                <a:cs typeface="Cherry Cream Soda"/>
                <a:sym typeface="Cherry Cream Soda"/>
              </a:rPr>
              <a:t>No</a:t>
            </a:r>
            <a:r>
              <a:rPr lang="en" sz="2400">
                <a:latin typeface="Cherry Cream Soda"/>
                <a:ea typeface="Cherry Cream Soda"/>
                <a:cs typeface="Cherry Cream Soda"/>
                <a:sym typeface="Cherry Cream Soda"/>
              </a:rPr>
              <a:t> cordless phones</a:t>
            </a: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2400" b="1">
                <a:latin typeface="Cherry Cream Soda"/>
                <a:ea typeface="Cherry Cream Soda"/>
                <a:cs typeface="Cherry Cream Soda"/>
                <a:sym typeface="Cherry Cream Soda"/>
              </a:rPr>
              <a:t>No</a:t>
            </a:r>
            <a:r>
              <a:rPr lang="en" sz="2400">
                <a:latin typeface="Cherry Cream Soda"/>
                <a:ea typeface="Cherry Cream Soda"/>
                <a:cs typeface="Cherry Cream Soda"/>
                <a:sym typeface="Cherry Cream Soda"/>
              </a:rPr>
              <a:t> cell phones</a:t>
            </a: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2400">
                <a:latin typeface="Cherry Cream Soda"/>
                <a:ea typeface="Cherry Cream Soda"/>
                <a:cs typeface="Cherry Cream Soda"/>
                <a:sym typeface="Cherry Cream Soda"/>
              </a:rPr>
              <a:t>“Regular” phones </a:t>
            </a:r>
            <a:r>
              <a:rPr lang="en" sz="2400" b="1">
                <a:latin typeface="Cherry Cream Soda"/>
                <a:ea typeface="Cherry Cream Soda"/>
                <a:cs typeface="Cherry Cream Soda"/>
                <a:sym typeface="Cherry Cream Soda"/>
              </a:rPr>
              <a:t>do not</a:t>
            </a:r>
            <a:r>
              <a:rPr lang="en" sz="2400">
                <a:latin typeface="Cherry Cream Soda"/>
                <a:ea typeface="Cherry Cream Soda"/>
                <a:cs typeface="Cherry Cream Soda"/>
                <a:sym typeface="Cherry Cream Soda"/>
              </a:rPr>
              <a:t> use electricity.</a:t>
            </a: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2400">
                <a:latin typeface="Cherry Cream Soda"/>
                <a:ea typeface="Cherry Cream Soda"/>
                <a:cs typeface="Cherry Cream Soda"/>
                <a:sym typeface="Cherry Cream Soda"/>
              </a:rPr>
              <a:t>Phone calls often still went through an operator.</a:t>
            </a: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2400" b="1">
                <a:latin typeface="Cherry Cream Soda"/>
                <a:ea typeface="Cherry Cream Soda"/>
                <a:cs typeface="Cherry Cream Soda"/>
                <a:sym typeface="Cherry Cream Soda"/>
              </a:rPr>
              <a:t>No</a:t>
            </a:r>
            <a:r>
              <a:rPr lang="en" sz="2400">
                <a:latin typeface="Cherry Cream Soda"/>
                <a:ea typeface="Cherry Cream Soda"/>
                <a:cs typeface="Cherry Cream Soda"/>
                <a:sym typeface="Cherry Cream Soda"/>
              </a:rPr>
              <a:t> Ipods or cd players.</a:t>
            </a: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2400">
                <a:latin typeface="Cherry Cream Soda"/>
                <a:ea typeface="Cherry Cream Soda"/>
                <a:cs typeface="Cherry Cream Soda"/>
                <a:sym typeface="Cherry Cream Soda"/>
              </a:rPr>
              <a:t>“Portable” radios were battery operated.</a:t>
            </a: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2400" b="1">
                <a:latin typeface="Cherry Cream Soda"/>
                <a:ea typeface="Cherry Cream Soda"/>
                <a:cs typeface="Cherry Cream Soda"/>
                <a:sym typeface="Cherry Cream Soda"/>
              </a:rPr>
              <a:t>No</a:t>
            </a:r>
            <a:r>
              <a:rPr lang="en" sz="2400">
                <a:latin typeface="Cherry Cream Soda"/>
                <a:ea typeface="Cherry Cream Soda"/>
                <a:cs typeface="Cherry Cream Soda"/>
                <a:sym typeface="Cherry Cream Soda"/>
              </a:rPr>
              <a:t> remote starters for cars.</a:t>
            </a:r>
          </a:p>
          <a:p>
            <a:pPr>
              <a:spcBef>
                <a:spcPts val="0"/>
              </a:spcBef>
              <a:buNone/>
            </a:pPr>
            <a:endParaRPr sz="18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175" y="279500"/>
            <a:ext cx="2069075" cy="154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975" y="222675"/>
            <a:ext cx="15240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0" y="26775"/>
            <a:ext cx="9108300" cy="508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939150" y="2201000"/>
            <a:ext cx="7265700" cy="10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Fear can be helpful or harmful depending on how you perceive the situation. In your group, make a list of three examples where fear can be perceived as being helpful and three where fear is perceived as harmful. Write your responses on a sticky notes and place them on the class chart. Be prepared to share!</a:t>
            </a: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19" y="103438"/>
            <a:ext cx="2302404" cy="17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8875" y="199812"/>
            <a:ext cx="27051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50125" y="5988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 u="sng">
                <a:latin typeface="Cherry Cream Soda"/>
                <a:ea typeface="Cherry Cream Soda"/>
                <a:cs typeface="Cherry Cream Soda"/>
                <a:sym typeface="Cherry Cream Soda"/>
              </a:rPr>
              <a:t>Page 836</a:t>
            </a:r>
            <a:r>
              <a:rPr lang="en" sz="1200">
                <a:latin typeface="Cherry Cream Soda"/>
                <a:ea typeface="Cherry Cream Soda"/>
                <a:cs typeface="Cherry Cream Soda"/>
                <a:sym typeface="Cherry Cream Soda"/>
              </a:rPr>
              <a:t> Summarize: Do you think the light is an important or unimportant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latin typeface="Cherry Cream Soda"/>
                <a:ea typeface="Cherry Cream Soda"/>
                <a:cs typeface="Cherry Cream Soda"/>
                <a:sym typeface="Cherry Cream Soda"/>
              </a:rPr>
              <a:t> detail? You and your partner summarize</a:t>
            </a:r>
            <a:r>
              <a:rPr lang="en" sz="1200" i="1"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  <a:r>
              <a:rPr lang="en" sz="1200">
                <a:latin typeface="Cherry Cream Soda"/>
                <a:ea typeface="Cherry Cream Soda"/>
                <a:cs typeface="Cherry Cream Soda"/>
                <a:sym typeface="Cherry Cream Soda"/>
              </a:rPr>
              <a:t>what just happened.</a:t>
            </a:r>
          </a:p>
          <a:p>
            <a:pPr rtl="0">
              <a:spcBef>
                <a:spcPts val="0"/>
              </a:spcBef>
              <a:buNone/>
            </a:pPr>
            <a:endParaRPr sz="12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latin typeface="Cherry Cream Soda"/>
                <a:ea typeface="Cherry Cream Soda"/>
                <a:cs typeface="Cherry Cream Soda"/>
                <a:sym typeface="Cherry Cream Soda"/>
              </a:rPr>
              <a:t>Page 837</a:t>
            </a:r>
            <a:r>
              <a:rPr lang="en" sz="1200" b="1"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  <a:r>
              <a:rPr lang="en" sz="1200">
                <a:latin typeface="Cherry Cream Soda"/>
                <a:ea typeface="Cherry Cream Soda"/>
                <a:cs typeface="Cherry Cream Soda"/>
                <a:sym typeface="Cherry Cream Soda"/>
              </a:rPr>
              <a:t>Character’s Motive: Why do the character’s come out of their homes? Talk to your partner about how this action helps develop the plot.</a:t>
            </a:r>
          </a:p>
          <a:p>
            <a:pPr rtl="0">
              <a:spcBef>
                <a:spcPts val="0"/>
              </a:spcBef>
              <a:buNone/>
            </a:pPr>
            <a:endParaRPr sz="12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>
                <a:latin typeface="Cherry Cream Soda"/>
                <a:ea typeface="Cherry Cream Soda"/>
                <a:cs typeface="Cherry Cream Soda"/>
                <a:sym typeface="Cherry Cream Soda"/>
              </a:rPr>
              <a:t>Page 839</a:t>
            </a:r>
            <a:r>
              <a:rPr lang="en" sz="1200">
                <a:latin typeface="Cherry Cream Soda"/>
                <a:ea typeface="Cherry Cream Soda"/>
                <a:cs typeface="Cherry Cream Soda"/>
                <a:sym typeface="Cherry Cream Soda"/>
              </a:rPr>
              <a:t> Character’s Motive: Why does Tommy warn Charlie and Steve not to leave? Is Tommy’s warning an internal or external response? Talk to your partner about how this action helps develop the plot.</a:t>
            </a:r>
          </a:p>
          <a:p>
            <a:pPr rtl="0">
              <a:spcBef>
                <a:spcPts val="0"/>
              </a:spcBef>
              <a:buNone/>
            </a:pPr>
            <a:endParaRPr sz="12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latin typeface="Cherry Cream Soda"/>
                <a:ea typeface="Cherry Cream Soda"/>
                <a:cs typeface="Cherry Cream Soda"/>
                <a:sym typeface="Cherry Cream Soda"/>
              </a:rPr>
              <a:t>Page 840</a:t>
            </a:r>
            <a:r>
              <a:rPr lang="en" sz="1200">
                <a:latin typeface="Cherry Cream Soda"/>
                <a:ea typeface="Cherry Cream Soda"/>
                <a:cs typeface="Cherry Cream Soda"/>
                <a:sym typeface="Cherry Cream Soda"/>
              </a:rPr>
              <a:t> Character’s Motive: Why does Tommy’s mother want him to stop talking? Ask your partner what does this external response reveal?</a:t>
            </a:r>
          </a:p>
          <a:p>
            <a:pPr rtl="0">
              <a:spcBef>
                <a:spcPts val="0"/>
              </a:spcBef>
              <a:buNone/>
            </a:pPr>
            <a:endParaRPr sz="12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latin typeface="Cherry Cream Soda"/>
                <a:ea typeface="Cherry Cream Soda"/>
                <a:cs typeface="Cherry Cream Soda"/>
                <a:sym typeface="Cherry Cream Soda"/>
              </a:rPr>
              <a:t>Page 842</a:t>
            </a:r>
            <a:r>
              <a:rPr lang="en" sz="1200">
                <a:latin typeface="Cherry Cream Soda"/>
                <a:ea typeface="Cherry Cream Soda"/>
                <a:cs typeface="Cherry Cream Soda"/>
                <a:sym typeface="Cherry Cream Soda"/>
              </a:rPr>
              <a:t> Summarize: You and your partner discuss the car starting. Why might this be an important detail?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>
              <a:spcBef>
                <a:spcPts val="0"/>
              </a:spcBef>
              <a:buNone/>
            </a:pPr>
            <a:r>
              <a:rPr lang="en" sz="1200" u="sng">
                <a:latin typeface="Cherry Cream Soda"/>
                <a:ea typeface="Cherry Cream Soda"/>
                <a:cs typeface="Cherry Cream Soda"/>
                <a:sym typeface="Cherry Cream Soda"/>
              </a:rPr>
              <a:t>Page 849</a:t>
            </a:r>
            <a:r>
              <a:rPr lang="en" sz="1200">
                <a:latin typeface="Cherry Cream Soda"/>
                <a:ea typeface="Cherry Cream Soda"/>
                <a:cs typeface="Cherry Cream Soda"/>
                <a:sym typeface="Cherry Cream Soda"/>
              </a:rPr>
              <a:t> Stage Directions: You and your partner discuss how the stage directions on this page adds to the suspense of the drama.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450" y="222448"/>
            <a:ext cx="1499275" cy="110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52200" y="6508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409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>
                <a:solidFill>
                  <a:srgbClr val="FF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When we let prejudice and suspicion control us, we become our own worst enemy.</a:t>
            </a:r>
          </a:p>
          <a:p>
            <a:pPr>
              <a:spcBef>
                <a:spcPts val="0"/>
              </a:spcBef>
              <a:buNone/>
            </a:pPr>
            <a:endParaRPr sz="3000" i="1">
              <a:solidFill>
                <a:srgbClr val="FFFF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57200" y="1713475"/>
            <a:ext cx="8424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00"/>
                </a:solidFill>
                <a:latin typeface="Boogaloo"/>
                <a:ea typeface="Boogaloo"/>
                <a:cs typeface="Boogaloo"/>
                <a:sym typeface="Boogaloo"/>
              </a:rPr>
              <a:t>1. Speculate as to how an individual might have reacted differently in the same situation. Do you think being part of a crowd makes a situation worse? At what point do you think a group become a crowd?</a:t>
            </a:r>
          </a:p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00"/>
                </a:solidFill>
                <a:latin typeface="Boogaloo"/>
                <a:ea typeface="Boogaloo"/>
                <a:cs typeface="Boogaloo"/>
                <a:sym typeface="Boogaloo"/>
              </a:rPr>
              <a:t> </a:t>
            </a:r>
          </a:p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00"/>
                </a:solidFill>
                <a:latin typeface="Boogaloo"/>
                <a:ea typeface="Boogaloo"/>
                <a:cs typeface="Boogaloo"/>
                <a:sym typeface="Boogaloo"/>
              </a:rPr>
              <a:t>2. What does the narrator mean when he says the search for a scapegoat produces fallout that can harm future generations?</a:t>
            </a:r>
          </a:p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00"/>
                </a:solidFill>
                <a:latin typeface="Boogaloo"/>
                <a:ea typeface="Boogaloo"/>
                <a:cs typeface="Boogaloo"/>
                <a:sym typeface="Boogaloo"/>
              </a:rPr>
              <a:t> </a:t>
            </a:r>
          </a:p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00"/>
                </a:solidFill>
                <a:latin typeface="Boogaloo"/>
                <a:ea typeface="Boogaloo"/>
                <a:cs typeface="Boogaloo"/>
                <a:sym typeface="Boogaloo"/>
              </a:rPr>
              <a:t>3. Can you think of some event in history that might not have happened had it not been for a "mob mentality"? How might things have been different?</a:t>
            </a:r>
          </a:p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00"/>
                </a:solidFill>
                <a:latin typeface="Boogaloo"/>
                <a:ea typeface="Boogaloo"/>
                <a:cs typeface="Boogaloo"/>
                <a:sym typeface="Boogaloo"/>
              </a:rPr>
              <a:t> </a:t>
            </a:r>
          </a:p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00"/>
                </a:solidFill>
                <a:latin typeface="Boogaloo"/>
                <a:ea typeface="Boogaloo"/>
                <a:cs typeface="Boogaloo"/>
                <a:sym typeface="Boogaloo"/>
              </a:rPr>
              <a:t>4. Have you ever been wrongly accused of anything? How did that make you feel? If you   have not, how do you think it would make you feel?</a:t>
            </a:r>
          </a:p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00"/>
                </a:solidFill>
                <a:latin typeface="Boogaloo"/>
                <a:ea typeface="Boogaloo"/>
                <a:cs typeface="Boogaloo"/>
                <a:sym typeface="Boogaloo"/>
              </a:rPr>
              <a:t> </a:t>
            </a:r>
          </a:p>
          <a:p>
            <a:pPr lvl="0" rtl="0">
              <a:lnSpc>
                <a:spcPct val="11409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00"/>
                </a:solidFill>
                <a:latin typeface="Boogaloo"/>
                <a:ea typeface="Boogaloo"/>
                <a:cs typeface="Boogaloo"/>
                <a:sym typeface="Boogaloo"/>
              </a:rPr>
              <a:t>5. Have you ever gone against your own beliefs because it's what all your friends were doing? Why is it so hard not to become part of "a crowd"?</a:t>
            </a:r>
          </a:p>
          <a:p>
            <a:pPr lvl="0" rtl="0">
              <a:lnSpc>
                <a:spcPct val="163636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850" y="0"/>
            <a:ext cx="9179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The Monsters Are Due On Maple Street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Cherry Cream Soda"/>
                <a:ea typeface="Cherry Cream Soda"/>
                <a:cs typeface="Cherry Cream Soda"/>
                <a:sym typeface="Cherry Cream Soda"/>
              </a:rPr>
              <a:t>Original Version: </a:t>
            </a:r>
            <a:r>
              <a:rPr lang="en"/>
              <a:t>Shared on Google Drive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Cherry Cream Soda"/>
                <a:ea typeface="Cherry Cream Soda"/>
                <a:cs typeface="Cherry Cream Soda"/>
                <a:sym typeface="Cherry Cream Soda"/>
              </a:rPr>
              <a:t>Modern Version: </a:t>
            </a:r>
            <a:r>
              <a:rPr lang="en" u="sng">
                <a:solidFill>
                  <a:schemeClr val="hlink"/>
                </a:solidFill>
                <a:hlinkClick r:id="rId4"/>
              </a:rPr>
              <a:t>Youtube Part 1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					        </a:t>
            </a:r>
            <a:r>
              <a:rPr lang="en" u="sng">
                <a:solidFill>
                  <a:schemeClr val="hlink"/>
                </a:solidFill>
                <a:hlinkClick r:id="rId5"/>
              </a:rPr>
              <a:t>Youtube Part 2</a:t>
            </a:r>
          </a:p>
        </p:txBody>
      </p:sp>
      <p:sp>
        <p:nvSpPr>
          <p:cNvPr id="145" name="Shape 145"/>
          <p:cNvSpPr/>
          <p:nvPr/>
        </p:nvSpPr>
        <p:spPr>
          <a:xfrm>
            <a:off x="1118800" y="3996702"/>
            <a:ext cx="7106723" cy="9633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1" i="0">
                <a:ln w="19050" cap="flat" cmpd="sng">
                  <a:solidFill>
                    <a:srgbClr val="43434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Shadows Into Light Two"/>
              </a:rPr>
              <a:t>Compare and Contrast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3150" y="1990100"/>
            <a:ext cx="1805450" cy="137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Drama Terms and Elements...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Cherry Cream Soda"/>
            </a:pPr>
            <a:r>
              <a:rPr lang="en" sz="1600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Drama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- literature written to be performed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None/>
            </a:pPr>
            <a:endParaRPr sz="16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Cherry Cream Soda"/>
            </a:pPr>
            <a:r>
              <a:rPr lang="en" sz="1600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Playwright - 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 person who writes plays. William Shakespeare is regarded as the greatest playwright in English Literature. 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None/>
            </a:pPr>
            <a:endParaRPr sz="16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SzPct val="100000"/>
              <a:buFont typeface="Cherry Cream Soda"/>
            </a:pPr>
            <a:r>
              <a:rPr lang="en" sz="1600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Script- 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 script is a written version of a play or movie.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>
              <a:spcBef>
                <a:spcPts val="0"/>
              </a:spcBef>
              <a:buNone/>
            </a:pPr>
            <a:endParaRPr sz="14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497" y="157150"/>
            <a:ext cx="1292552" cy="8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92300" y="1014550"/>
            <a:ext cx="3994500" cy="39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SzPct val="100000"/>
              <a:buFont typeface="Cherry Cream Soda"/>
            </a:pPr>
            <a:r>
              <a:rPr lang="en" sz="1400" u="sng">
                <a:latin typeface="Cherry Cream Soda"/>
                <a:ea typeface="Cherry Cream Soda"/>
                <a:cs typeface="Cherry Cream Soda"/>
                <a:sym typeface="Cherry Cream Soda"/>
              </a:rPr>
              <a:t>Props</a:t>
            </a:r>
            <a:r>
              <a:rPr lang="en" sz="1400">
                <a:latin typeface="Cherry Cream Soda"/>
                <a:ea typeface="Cherry Cream Soda"/>
                <a:cs typeface="Cherry Cream Soda"/>
                <a:sym typeface="Cherry Cream Soda"/>
              </a:rPr>
              <a:t>-short for "properties,"--the pictures, furnishings, historical nuances, and so on, that provide the stage's background. 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4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SzPct val="100000"/>
              <a:buFont typeface="Cherry Cream Soda"/>
            </a:pPr>
            <a:r>
              <a:rPr lang="en" sz="1400" u="sng">
                <a:latin typeface="Cherry Cream Soda"/>
                <a:ea typeface="Cherry Cream Soda"/>
                <a:cs typeface="Cherry Cream Soda"/>
                <a:sym typeface="Cherry Cream Soda"/>
              </a:rPr>
              <a:t>Set </a:t>
            </a:r>
            <a:r>
              <a:rPr lang="en" sz="1400">
                <a:latin typeface="Cherry Cream Soda"/>
                <a:ea typeface="Cherry Cream Soda"/>
                <a:cs typeface="Cherry Cream Soda"/>
                <a:sym typeface="Cherry Cream Soda"/>
              </a:rPr>
              <a:t>- the place where a film or television show is being made. 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4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SzPct val="100000"/>
              <a:buFont typeface="Cherry Cream Soda"/>
            </a:pPr>
            <a:r>
              <a:rPr lang="en" sz="1400" u="sng">
                <a:latin typeface="Cherry Cream Soda"/>
                <a:ea typeface="Cherry Cream Soda"/>
                <a:cs typeface="Cherry Cream Soda"/>
                <a:sym typeface="Cherry Cream Soda"/>
              </a:rPr>
              <a:t>Speaker - </a:t>
            </a:r>
            <a:r>
              <a:rPr lang="en" sz="1400">
                <a:latin typeface="Cherry Cream Soda"/>
                <a:ea typeface="Cherry Cream Soda"/>
                <a:cs typeface="Cherry Cream Soda"/>
                <a:sym typeface="Cherry Cream Soda"/>
              </a:rPr>
              <a:t>The character who tells the story, poem, etc. 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4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Cherry Cream Soda"/>
            </a:pPr>
            <a:r>
              <a:rPr lang="en" sz="1400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Special Effects - </a:t>
            </a:r>
            <a:r>
              <a:rPr lang="en" sz="14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unusual visual and sound effects beyond the range of normal photography or recording, as simulated fires or earthquakes, explosions, thunder, etc. 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5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5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5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Drama Terms and Elements contd. ...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87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1800" u="sng">
                <a:latin typeface="Cherry Cream Soda"/>
                <a:ea typeface="Cherry Cream Soda"/>
                <a:cs typeface="Cherry Cream Soda"/>
                <a:sym typeface="Cherry Cream Soda"/>
              </a:rPr>
              <a:t>Theme </a:t>
            </a:r>
            <a:r>
              <a:rPr lang="en" sz="1800">
                <a:latin typeface="Cherry Cream Soda"/>
                <a:ea typeface="Cherry Cream Soda"/>
                <a:cs typeface="Cherry Cream Soda"/>
                <a:sym typeface="Cherry Cream Soda"/>
              </a:rPr>
              <a:t>- central message in a literary work. 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18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1800" u="sng">
                <a:latin typeface="Cherry Cream Soda"/>
                <a:ea typeface="Cherry Cream Soda"/>
                <a:cs typeface="Cherry Cream Soda"/>
                <a:sym typeface="Cherry Cream Soda"/>
              </a:rPr>
              <a:t>Screenplay </a:t>
            </a:r>
            <a:r>
              <a:rPr lang="en" sz="1800">
                <a:latin typeface="Cherry Cream Soda"/>
                <a:ea typeface="Cherry Cream Soda"/>
                <a:cs typeface="Cherry Cream Soda"/>
                <a:sym typeface="Cherry Cream Soda"/>
              </a:rPr>
              <a:t>- is written for a stage. It delivers ideas through dialogue and stage directions. The </a:t>
            </a:r>
            <a:r>
              <a:rPr lang="en" sz="1800" i="1" u="sng">
                <a:latin typeface="Cherry Cream Soda"/>
                <a:ea typeface="Cherry Cream Soda"/>
                <a:cs typeface="Cherry Cream Soda"/>
                <a:sym typeface="Cherry Cream Soda"/>
              </a:rPr>
              <a:t>audience </a:t>
            </a:r>
            <a:r>
              <a:rPr lang="en" sz="1800">
                <a:latin typeface="Cherry Cream Soda"/>
                <a:ea typeface="Cherry Cream Soda"/>
                <a:cs typeface="Cherry Cream Soda"/>
                <a:sym typeface="Cherry Cream Soda"/>
              </a:rPr>
              <a:t>hears dialogue (actors speaking to each other).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18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1800" u="sng">
                <a:latin typeface="Cherry Cream Soda"/>
                <a:ea typeface="Cherry Cream Soda"/>
                <a:cs typeface="Cherry Cream Soda"/>
                <a:sym typeface="Cherry Cream Soda"/>
              </a:rPr>
              <a:t>Teleplay </a:t>
            </a:r>
            <a:r>
              <a:rPr lang="en" sz="1800">
                <a:latin typeface="Cherry Cream Soda"/>
                <a:ea typeface="Cherry Cream Soda"/>
                <a:cs typeface="Cherry Cream Soda"/>
                <a:sym typeface="Cherry Cream Soda"/>
              </a:rPr>
              <a:t>- is a play written for television.  Written to be filmed by a camera and not acted on stage.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18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12500"/>
              <a:buFont typeface="Cherry Cream Soda"/>
            </a:pPr>
            <a:r>
              <a:rPr lang="en" sz="1600" u="sng">
                <a:latin typeface="Cherry Cream Soda"/>
                <a:ea typeface="Cherry Cream Soda"/>
                <a:cs typeface="Cherry Cream Soda"/>
                <a:sym typeface="Cherry Cream Soda"/>
              </a:rPr>
              <a:t>Monologue</a:t>
            </a:r>
            <a:r>
              <a:rPr lang="en" sz="1400">
                <a:latin typeface="Cherry Cream Soda"/>
                <a:ea typeface="Cherry Cream Soda"/>
                <a:cs typeface="Cherry Cream Soda"/>
                <a:sym typeface="Cherry Cream Soda"/>
              </a:rPr>
              <a:t> - 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any speech of some duration addressed by a character to a second person.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18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18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050" y="152400"/>
            <a:ext cx="285750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43000" y="-9059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Drama Terms and Elements contd. ...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43000" y="5196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80000"/>
              </a:lnSpc>
              <a:spcBef>
                <a:spcPts val="400"/>
              </a:spcBef>
              <a:buNone/>
            </a:pPr>
            <a:endParaRPr sz="1400" u="sng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rtl="0">
              <a:lnSpc>
                <a:spcPct val="80000"/>
              </a:lnSpc>
              <a:spcBef>
                <a:spcPts val="400"/>
              </a:spcBef>
              <a:buNone/>
            </a:pPr>
            <a:endParaRPr sz="1600" u="sng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Cherry Cream Soda"/>
            </a:pPr>
            <a:r>
              <a:rPr lang="en" sz="1600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Dialogue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- The conversation between characters. The lines spoken by the characters in a play. 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None/>
            </a:pPr>
            <a:endParaRPr sz="16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914400" lvl="1" indent="-228600" rtl="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Cherry Cream Soda"/>
            </a:pP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 a play, the dialogue follows the names of the characters, and no quotation marks are used. 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None/>
            </a:pPr>
            <a:endParaRPr sz="16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Cherry Cream Soda"/>
            </a:pPr>
            <a:r>
              <a:rPr lang="en" sz="1600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Protagonist 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- the main character in a literary work. 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None/>
            </a:pPr>
            <a:endParaRPr sz="16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Cherry Cream Soda"/>
            </a:pPr>
            <a:r>
              <a:rPr lang="en" sz="1600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Antagonist 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- a character or a force in conflict with a main character, or protagonist. 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4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497" y="157150"/>
            <a:ext cx="1292552" cy="8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43000" y="-9059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Drama Terms and Elements contd. ...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43000" y="519650"/>
            <a:ext cx="8229600" cy="445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SzPct val="100000"/>
              <a:buFont typeface="Cherry Cream Soda"/>
            </a:pPr>
            <a:r>
              <a:rPr lang="en" sz="1600" u="sng">
                <a:latin typeface="Cherry Cream Soda"/>
                <a:ea typeface="Cherry Cream Soda"/>
                <a:cs typeface="Cherry Cream Soda"/>
                <a:sym typeface="Cherry Cream Soda"/>
              </a:rPr>
              <a:t>Stage Directions</a:t>
            </a:r>
            <a:r>
              <a:rPr lang="en" sz="1600">
                <a:latin typeface="Cherry Cream Soda"/>
                <a:ea typeface="Cherry Cream Soda"/>
                <a:cs typeface="Cherry Cream Soda"/>
                <a:sym typeface="Cherry Cream Soda"/>
              </a:rPr>
              <a:t>-words in a dramatic script--generally </a:t>
            </a:r>
            <a:r>
              <a:rPr lang="en" sz="1600" i="1">
                <a:latin typeface="Cherry Cream Soda"/>
                <a:ea typeface="Cherry Cream Soda"/>
                <a:cs typeface="Cherry Cream Soda"/>
                <a:sym typeface="Cherry Cream Soda"/>
              </a:rPr>
              <a:t>italicized--</a:t>
            </a:r>
            <a:r>
              <a:rPr lang="en" sz="1600">
                <a:latin typeface="Cherry Cream Soda"/>
                <a:ea typeface="Cherry Cream Soda"/>
                <a:cs typeface="Cherry Cream Soda"/>
                <a:sym typeface="Cherry Cream Soda"/>
              </a:rPr>
              <a:t>that define an actor's (apart from his/her dialogue) actions, movements, attitudes and so forth throughout the play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600" u="sng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Cherry Cream Soda"/>
            </a:pPr>
            <a:r>
              <a:rPr lang="en" sz="1600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Act-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 major division of a play. Acts may be further divided</a:t>
            </a:r>
          </a:p>
          <a:p>
            <a:pPr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	into scenes. May be used to indicate a change in time or place.</a:t>
            </a:r>
          </a:p>
          <a:p>
            <a:pPr rtl="0">
              <a:lnSpc>
                <a:spcPct val="80000"/>
              </a:lnSpc>
              <a:spcBef>
                <a:spcPts val="400"/>
              </a:spcBef>
              <a:buNone/>
            </a:pPr>
            <a:endParaRPr sz="16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SzPct val="100000"/>
              <a:buFont typeface="Cherry Cream Soda"/>
            </a:pPr>
            <a:r>
              <a:rPr lang="en" sz="1600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Scene 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- </a:t>
            </a:r>
            <a:r>
              <a:rPr lang="en" sz="1600" b="1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a.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a subdivision of an act of a play, in which the time is continuous and the setting is fixed. </a:t>
            </a:r>
          </a:p>
          <a:p>
            <a:pPr lvl="0" rtl="0">
              <a:lnSpc>
                <a:spcPct val="14625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      b. </a:t>
            </a:r>
            <a:r>
              <a:rPr lang="en" sz="16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 single event, esp a significant one, in a play. </a:t>
            </a:r>
          </a:p>
          <a:p>
            <a:pPr marL="457200" lvl="0" indent="-228600" rtl="0">
              <a:lnSpc>
                <a:spcPct val="80000"/>
              </a:lnSpc>
              <a:spcBef>
                <a:spcPts val="400"/>
              </a:spcBef>
              <a:buSzPct val="100000"/>
              <a:buFont typeface="Cherry Cream Soda"/>
            </a:pPr>
            <a:r>
              <a:rPr lang="en" sz="1600" u="sng">
                <a:latin typeface="Cherry Cream Soda"/>
                <a:ea typeface="Cherry Cream Soda"/>
                <a:cs typeface="Cherry Cream Soda"/>
                <a:sym typeface="Cherry Cream Soda"/>
              </a:rPr>
              <a:t>Asides</a:t>
            </a:r>
            <a:r>
              <a:rPr lang="en" sz="1600">
                <a:latin typeface="Cherry Cream Soda"/>
                <a:ea typeface="Cherry Cream Soda"/>
                <a:cs typeface="Cherry Cream Soda"/>
                <a:sym typeface="Cherry Cream Soda"/>
              </a:rPr>
              <a:t>-brief comments by an actor who addresses the audience but is assumed not to be heard by the other characters on the stage. </a:t>
            </a:r>
          </a:p>
          <a:p>
            <a:pPr lvl="0" rtl="0">
              <a:lnSpc>
                <a:spcPct val="146250"/>
              </a:lnSpc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lvl="0" rtl="0">
              <a:spcBef>
                <a:spcPts val="0"/>
              </a:spcBef>
              <a:buNone/>
            </a:pPr>
            <a:endParaRPr sz="14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497" y="157150"/>
            <a:ext cx="1292552" cy="8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So why do we need to know this… because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425" y="1258775"/>
            <a:ext cx="5082649" cy="378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Now let’s take a look at some words...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70649"/>
            <a:ext cx="8229600" cy="38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33850" y="139375"/>
            <a:ext cx="8229600" cy="94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WORDS TO KNOW—Vocabulary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227500" y="652325"/>
            <a:ext cx="8436899" cy="42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flustered</a:t>
            </a:r>
            <a:r>
              <a:rPr lang="en" sz="1800" b="1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</a:t>
            </a:r>
            <a:r>
              <a:rPr lang="en" sz="18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nervous or confused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persistent</a:t>
            </a:r>
            <a:r>
              <a:rPr lang="en" sz="1800" b="1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</a:t>
            </a:r>
            <a:r>
              <a:rPr lang="en" sz="18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refusing to give up; continuing stubbornly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legitimate</a:t>
            </a:r>
            <a:r>
              <a:rPr lang="en" sz="1800" b="1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</a:t>
            </a:r>
            <a:r>
              <a:rPr lang="en" sz="18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 accordance with accepted practices; reasonable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defiant</a:t>
            </a:r>
            <a:r>
              <a:rPr lang="en" sz="1800" b="1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</a:t>
            </a:r>
            <a:r>
              <a:rPr lang="en" sz="18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willing to stand up to opposition; bold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incriminate</a:t>
            </a:r>
            <a:r>
              <a:rPr lang="en" sz="1800" b="1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</a:t>
            </a:r>
            <a:r>
              <a:rPr lang="en" sz="18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to cause to appear guilty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optimistic</a:t>
            </a:r>
            <a:r>
              <a:rPr lang="en" sz="1800" b="1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</a:t>
            </a:r>
            <a:r>
              <a:rPr lang="en" sz="18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hopeful about the future; confident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menace</a:t>
            </a:r>
            <a:r>
              <a:rPr lang="en" sz="1800" u="sng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</a:t>
            </a:r>
            <a:r>
              <a:rPr lang="en" sz="18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 person whose action or attitudes are considered harmful.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idiosyncrasy</a:t>
            </a:r>
            <a:r>
              <a:rPr lang="en" sz="1800" b="1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</a:t>
            </a:r>
            <a:r>
              <a:rPr lang="en" sz="18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 personal way of acting; odd mannerism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scapegoat</a:t>
            </a:r>
            <a:r>
              <a:rPr lang="en" sz="1800">
                <a:solidFill>
                  <a:srgbClr val="FF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a person or group made to bear the blame for others.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herry Cream Soda"/>
              <a:buChar char="●"/>
            </a:pPr>
            <a:r>
              <a:rPr lang="en" sz="1800" b="1" u="sng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conquest</a:t>
            </a:r>
            <a:r>
              <a:rPr lang="en" sz="1800" b="1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: </a:t>
            </a:r>
            <a:r>
              <a:rPr lang="en" sz="18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anything acquired by conquering, such as a nation or territory.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Mob Mentality...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8525" y="873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1600" b="1">
                <a:latin typeface="Cherry Cream Soda"/>
                <a:ea typeface="Cherry Cream Soda"/>
                <a:cs typeface="Cherry Cream Soda"/>
                <a:sym typeface="Cherry Cream Soda"/>
              </a:rPr>
              <a:t>People in a crowd often act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1600" b="1">
                <a:latin typeface="Cherry Cream Soda"/>
                <a:ea typeface="Cherry Cream Soda"/>
                <a:cs typeface="Cherry Cream Soda"/>
                <a:sym typeface="Cherry Cream Soda"/>
              </a:rPr>
              <a:t>     differently than they do when they are alone.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1600" b="1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1600">
                <a:latin typeface="Cherry Cream Soda"/>
                <a:ea typeface="Cherry Cream Soda"/>
                <a:cs typeface="Cherry Cream Soda"/>
                <a:sym typeface="Cherry Cream Soda"/>
              </a:rPr>
              <a:t>People in a group may laugh louder, feel braver, or get angrier.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16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lnSpc>
                <a:spcPct val="90000"/>
              </a:lnSpc>
              <a:spcBef>
                <a:spcPts val="800"/>
              </a:spcBef>
              <a:buSzPct val="100000"/>
              <a:buFont typeface="Cherry Cream Soda"/>
            </a:pPr>
            <a:r>
              <a:rPr lang="en" sz="1600">
                <a:latin typeface="Cherry Cream Soda"/>
                <a:ea typeface="Cherry Cream Soda"/>
                <a:cs typeface="Cherry Cream Soda"/>
                <a:sym typeface="Cherry Cream Soda"/>
              </a:rPr>
              <a:t>Sometimes a crowd can even become dangerous.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16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228600" rtl="0">
              <a:spcBef>
                <a:spcPts val="0"/>
              </a:spcBef>
              <a:buSzPct val="100000"/>
              <a:buFont typeface="Cherry Cream Soda"/>
            </a:pPr>
            <a:r>
              <a:rPr lang="en" sz="1600">
                <a:latin typeface="Cherry Cream Soda"/>
                <a:ea typeface="Cherry Cream Soda"/>
                <a:cs typeface="Cherry Cream Soda"/>
                <a:sym typeface="Cherry Cream Soda"/>
              </a:rPr>
              <a:t>When it does—as in the teleplay you’re about to read—it becomes a mob.</a:t>
            </a:r>
          </a:p>
          <a:p>
            <a:pPr algn="ctr">
              <a:spcBef>
                <a:spcPts val="0"/>
              </a:spcBef>
              <a:buNone/>
            </a:pPr>
            <a:r>
              <a:rPr lang="en" sz="1600" b="1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What recent event took place that would be an example of “mob mentality”? Can you think of others? Discuss with your group!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600" y="205974"/>
            <a:ext cx="1787625" cy="150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On-screen Show (16:9)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</vt:lpstr>
      <vt:lpstr>Shadows Into Light Two</vt:lpstr>
      <vt:lpstr>Boogaloo</vt:lpstr>
      <vt:lpstr>Cherry Cream Soda</vt:lpstr>
      <vt:lpstr>Times New Roman</vt:lpstr>
      <vt:lpstr>simple-dark</vt:lpstr>
      <vt:lpstr>Drama Unit  What is the twilight zone?</vt:lpstr>
      <vt:lpstr>Drama Terms and Elements...</vt:lpstr>
      <vt:lpstr>Drama Terms and Elements contd. ...</vt:lpstr>
      <vt:lpstr>Drama Terms and Elements contd. ...</vt:lpstr>
      <vt:lpstr>Drama Terms and Elements contd. ...</vt:lpstr>
      <vt:lpstr>So why do we need to know this… because</vt:lpstr>
      <vt:lpstr>Now let’s take a look at some words...</vt:lpstr>
      <vt:lpstr>PowerPoint Presentation</vt:lpstr>
      <vt:lpstr>Mob Mentality...</vt:lpstr>
      <vt:lpstr>Check out these videos...</vt:lpstr>
      <vt:lpstr>PowerPoint Presentation</vt:lpstr>
      <vt:lpstr>Twilight Zone… 156 episodes</vt:lpstr>
      <vt:lpstr>Just think...1960’s</vt:lpstr>
      <vt:lpstr>PowerPoint Presentation</vt:lpstr>
      <vt:lpstr>PowerPoint Presentation</vt:lpstr>
      <vt:lpstr>When we let prejudice and suspicion control us, we become our own worst enemy. </vt:lpstr>
      <vt:lpstr>The Monsters Are Due On Maple Street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Unit  What is the twilight zone?</dc:title>
  <dc:creator>DENNIS AOUNALLAH</dc:creator>
  <cp:lastModifiedBy>DENNIS YAMEL AOUNALLAH</cp:lastModifiedBy>
  <cp:revision>1</cp:revision>
  <dcterms:modified xsi:type="dcterms:W3CDTF">2015-12-07T15:52:33Z</dcterms:modified>
</cp:coreProperties>
</file>