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ck Salt" charset="0"/>
      <p:regular r:id="rId16"/>
    </p:embeddedFont>
    <p:embeddedFont>
      <p:font typeface="Comic Sans MS" pitchFamily="66" charset="0"/>
      <p:regular r:id="rId17"/>
      <p:bold r:id="rId18"/>
    </p:embeddedFont>
    <p:embeddedFont>
      <p:font typeface="Verdana" pitchFamily="34" charset="0"/>
      <p:regular r:id="rId19"/>
      <p:bold r:id="rId20"/>
      <p:italic r:id="rId21"/>
      <p:boldItalic r:id="rId22"/>
    </p:embeddedFont>
    <p:embeddedFont>
      <p:font typeface="Chewy" charset="0"/>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6" y="-19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434475"/>
            <a:ext cx="8520599" cy="2052599"/>
          </a:xfrm>
          <a:prstGeom prst="rect">
            <a:avLst/>
          </a:prstGeom>
        </p:spPr>
        <p:txBody>
          <a:bodyPr lIns="91425" tIns="91425" rIns="91425" bIns="91425" anchor="b" anchorCtr="0">
            <a:noAutofit/>
          </a:bodyPr>
          <a:lstStyle/>
          <a:p>
            <a:pPr lvl="0">
              <a:spcBef>
                <a:spcPts val="0"/>
              </a:spcBef>
              <a:buNone/>
            </a:pPr>
            <a:r>
              <a:rPr lang="en" sz="4800" u="sng">
                <a:latin typeface="Rock Salt"/>
                <a:ea typeface="Rock Salt"/>
                <a:cs typeface="Rock Salt"/>
                <a:sym typeface="Rock Salt"/>
              </a:rPr>
              <a:t>The Man Who Saved a Thousand Babies</a:t>
            </a:r>
          </a:p>
        </p:txBody>
      </p:sp>
      <p:sp>
        <p:nvSpPr>
          <p:cNvPr id="55" name="Shape 55"/>
          <p:cNvSpPr txBox="1">
            <a:spLocks noGrp="1"/>
          </p:cNvSpPr>
          <p:nvPr>
            <p:ph type="subTitle" idx="1"/>
          </p:nvPr>
        </p:nvSpPr>
        <p:spPr>
          <a:xfrm>
            <a:off x="311700" y="2487075"/>
            <a:ext cx="8520599" cy="792600"/>
          </a:xfrm>
          <a:prstGeom prst="rect">
            <a:avLst/>
          </a:prstGeom>
        </p:spPr>
        <p:txBody>
          <a:bodyPr lIns="91425" tIns="91425" rIns="91425" bIns="91425" anchor="t" anchorCtr="0">
            <a:noAutofit/>
          </a:bodyPr>
          <a:lstStyle/>
          <a:p>
            <a:pPr lvl="0">
              <a:spcBef>
                <a:spcPts val="0"/>
              </a:spcBef>
              <a:buNone/>
            </a:pPr>
            <a:r>
              <a:rPr lang="en">
                <a:latin typeface="Rock Salt"/>
                <a:ea typeface="Rock Salt"/>
                <a:cs typeface="Rock Salt"/>
                <a:sym typeface="Rock Salt"/>
              </a:rPr>
              <a:t>by Lauren Tarshis</a:t>
            </a:r>
          </a:p>
        </p:txBody>
      </p:sp>
      <p:sp>
        <p:nvSpPr>
          <p:cNvPr id="56" name="Shape 56"/>
          <p:cNvSpPr/>
          <p:nvPr/>
        </p:nvSpPr>
        <p:spPr>
          <a:xfrm>
            <a:off x="4576750" y="3079675"/>
            <a:ext cx="4309470" cy="2052594"/>
          </a:xfrm>
          <a:prstGeom prst="irregularSeal2">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sz="800" b="1">
              <a:solidFill>
                <a:srgbClr val="0000FF"/>
              </a:solidFill>
              <a:latin typeface="Rock Salt"/>
              <a:ea typeface="Rock Salt"/>
              <a:cs typeface="Rock Salt"/>
              <a:sym typeface="Rock Salt"/>
            </a:endParaRPr>
          </a:p>
          <a:p>
            <a:pPr lvl="0" rtl="0">
              <a:spcBef>
                <a:spcPts val="0"/>
              </a:spcBef>
              <a:buNone/>
            </a:pPr>
            <a:endParaRPr sz="800" b="1">
              <a:solidFill>
                <a:srgbClr val="0000FF"/>
              </a:solidFill>
              <a:latin typeface="Rock Salt"/>
              <a:ea typeface="Rock Salt"/>
              <a:cs typeface="Rock Salt"/>
              <a:sym typeface="Rock Salt"/>
            </a:endParaRPr>
          </a:p>
          <a:p>
            <a:pPr lvl="0" rtl="0">
              <a:spcBef>
                <a:spcPts val="0"/>
              </a:spcBef>
              <a:buClr>
                <a:schemeClr val="dk1"/>
              </a:buClr>
              <a:buSzPct val="122222"/>
              <a:buFont typeface="Arial"/>
              <a:buNone/>
            </a:pPr>
            <a:r>
              <a:rPr lang="en" sz="900" b="1">
                <a:latin typeface="Rock Salt"/>
                <a:ea typeface="Rock Salt"/>
                <a:cs typeface="Rock Salt"/>
                <a:sym typeface="Rock Salt"/>
              </a:rPr>
              <a:t>***As you read, think about: A hero is a person who is courageous, outstanding, or noble. In what way was Vivien Thomas a hero? </a:t>
            </a:r>
          </a:p>
          <a:p>
            <a:pPr lvl="0">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1000"/>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rtl="0">
              <a:spcBef>
                <a:spcPts val="0"/>
              </a:spcBef>
              <a:buNone/>
            </a:pPr>
            <a:r>
              <a:rPr lang="en" b="1">
                <a:latin typeface="Rock Salt"/>
                <a:ea typeface="Rock Salt"/>
                <a:cs typeface="Rock Salt"/>
                <a:sym typeface="Rock Salt"/>
              </a:rPr>
              <a:t>Exploring Text Structures</a:t>
            </a:r>
          </a:p>
          <a:p>
            <a:pPr lvl="0" algn="ctr">
              <a:spcBef>
                <a:spcPts val="0"/>
              </a:spcBef>
              <a:buNone/>
            </a:pPr>
            <a:endParaRPr b="1">
              <a:latin typeface="Rock Salt"/>
              <a:ea typeface="Rock Salt"/>
              <a:cs typeface="Rock Salt"/>
              <a:sym typeface="Rock Salt"/>
            </a:endParaRPr>
          </a:p>
        </p:txBody>
      </p:sp>
      <p:sp>
        <p:nvSpPr>
          <p:cNvPr id="120" name="Shape 120"/>
          <p:cNvSpPr/>
          <p:nvPr/>
        </p:nvSpPr>
        <p:spPr>
          <a:xfrm>
            <a:off x="518650" y="1152475"/>
            <a:ext cx="2267099" cy="1486499"/>
          </a:xfrm>
          <a:prstGeom prst="roundRect">
            <a:avLst>
              <a:gd name="adj" fmla="val 16667"/>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b="1">
                <a:latin typeface="Comic Sans MS"/>
                <a:ea typeface="Comic Sans MS"/>
                <a:cs typeface="Comic Sans MS"/>
                <a:sym typeface="Comic Sans MS"/>
              </a:rPr>
              <a:t>Description or List </a:t>
            </a:r>
            <a:r>
              <a:rPr lang="en">
                <a:latin typeface="Comic Sans MS"/>
                <a:ea typeface="Comic Sans MS"/>
                <a:cs typeface="Comic Sans MS"/>
                <a:sym typeface="Comic Sans MS"/>
              </a:rPr>
              <a:t>Includes details to help you picture or get to know a person, a place, a thing, or an idea</a:t>
            </a:r>
          </a:p>
        </p:txBody>
      </p:sp>
      <p:sp>
        <p:nvSpPr>
          <p:cNvPr id="121" name="Shape 121"/>
          <p:cNvSpPr/>
          <p:nvPr/>
        </p:nvSpPr>
        <p:spPr>
          <a:xfrm>
            <a:off x="3462025" y="3151925"/>
            <a:ext cx="2267099" cy="1486499"/>
          </a:xfrm>
          <a:prstGeom prst="roundRect">
            <a:avLst>
              <a:gd name="adj" fmla="val 16667"/>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b="1">
                <a:latin typeface="Comic Sans MS"/>
                <a:ea typeface="Comic Sans MS"/>
                <a:cs typeface="Comic Sans MS"/>
                <a:sym typeface="Comic Sans MS"/>
              </a:rPr>
              <a:t>Problem and Solution </a:t>
            </a:r>
            <a:r>
              <a:rPr lang="en">
                <a:latin typeface="Comic Sans MS"/>
                <a:ea typeface="Comic Sans MS"/>
                <a:cs typeface="Comic Sans MS"/>
                <a:sym typeface="Comic Sans MS"/>
              </a:rPr>
              <a:t>Presents a problem and explains how it is solved</a:t>
            </a:r>
          </a:p>
        </p:txBody>
      </p:sp>
      <p:sp>
        <p:nvSpPr>
          <p:cNvPr id="122" name="Shape 122"/>
          <p:cNvSpPr/>
          <p:nvPr/>
        </p:nvSpPr>
        <p:spPr>
          <a:xfrm>
            <a:off x="518650" y="3151925"/>
            <a:ext cx="2267099" cy="1486499"/>
          </a:xfrm>
          <a:prstGeom prst="roundRect">
            <a:avLst>
              <a:gd name="adj" fmla="val 16667"/>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b="1">
                <a:latin typeface="Comic Sans MS"/>
                <a:ea typeface="Comic Sans MS"/>
                <a:cs typeface="Comic Sans MS"/>
                <a:sym typeface="Comic Sans MS"/>
              </a:rPr>
              <a:t>Cause and Effect </a:t>
            </a:r>
            <a:r>
              <a:rPr lang="en">
                <a:latin typeface="Comic Sans MS"/>
                <a:ea typeface="Comic Sans MS"/>
                <a:cs typeface="Comic Sans MS"/>
                <a:sym typeface="Comic Sans MS"/>
              </a:rPr>
              <a:t>Explains why something happened (cause) and what happened as a result (effect)</a:t>
            </a:r>
          </a:p>
        </p:txBody>
      </p:sp>
      <p:sp>
        <p:nvSpPr>
          <p:cNvPr id="123" name="Shape 123"/>
          <p:cNvSpPr/>
          <p:nvPr/>
        </p:nvSpPr>
        <p:spPr>
          <a:xfrm>
            <a:off x="6405400" y="3151925"/>
            <a:ext cx="2267099" cy="1486499"/>
          </a:xfrm>
          <a:prstGeom prst="roundRect">
            <a:avLst>
              <a:gd name="adj" fmla="val 16667"/>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b="1">
                <a:latin typeface="Comic Sans MS"/>
                <a:ea typeface="Comic Sans MS"/>
                <a:cs typeface="Comic Sans MS"/>
                <a:sym typeface="Comic Sans MS"/>
              </a:rPr>
              <a:t>Sequence of Events </a:t>
            </a:r>
            <a:r>
              <a:rPr lang="en">
                <a:latin typeface="Comic Sans MS"/>
                <a:ea typeface="Comic Sans MS"/>
                <a:cs typeface="Comic Sans MS"/>
                <a:sym typeface="Comic Sans MS"/>
              </a:rPr>
              <a:t>Describes events in the order in which they happen (also called chronological order)</a:t>
            </a:r>
          </a:p>
        </p:txBody>
      </p:sp>
      <p:sp>
        <p:nvSpPr>
          <p:cNvPr id="124" name="Shape 124"/>
          <p:cNvSpPr/>
          <p:nvPr/>
        </p:nvSpPr>
        <p:spPr>
          <a:xfrm>
            <a:off x="6405400" y="1152475"/>
            <a:ext cx="2267099" cy="1486499"/>
          </a:xfrm>
          <a:prstGeom prst="roundRect">
            <a:avLst>
              <a:gd name="adj" fmla="val 16667"/>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1300" b="1">
                <a:latin typeface="Comic Sans MS"/>
                <a:ea typeface="Comic Sans MS"/>
                <a:cs typeface="Comic Sans MS"/>
                <a:sym typeface="Comic Sans MS"/>
              </a:rPr>
              <a:t>Compare and Contrast</a:t>
            </a:r>
            <a:r>
              <a:rPr lang="en" sz="1300">
                <a:latin typeface="Comic Sans MS"/>
                <a:ea typeface="Comic Sans MS"/>
                <a:cs typeface="Comic Sans MS"/>
                <a:sym typeface="Comic Sans MS"/>
              </a:rPr>
              <a:t> Presents the similarities and/or differences between two items, such as a pair of events, time periods, ideas, or places</a:t>
            </a:r>
          </a:p>
        </p:txBody>
      </p:sp>
      <p:sp>
        <p:nvSpPr>
          <p:cNvPr id="125" name="Shape 125"/>
          <p:cNvSpPr/>
          <p:nvPr/>
        </p:nvSpPr>
        <p:spPr>
          <a:xfrm>
            <a:off x="3175925" y="1017724"/>
            <a:ext cx="2940624" cy="1970675"/>
          </a:xfrm>
          <a:prstGeom prst="cloud">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 sz="1000" b="1">
                <a:latin typeface="Comic Sans MS"/>
                <a:ea typeface="Comic Sans MS"/>
                <a:cs typeface="Comic Sans MS"/>
                <a:sym typeface="Comic Sans MS"/>
              </a:rPr>
              <a:t>“Text structure” is the term for how an author organizes information. Authors use different text structures to achieve different purposes, and one piece of writing can often have multiple text structures.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animEffect transition="in" filter="fade">
                                      <p:cBhvr>
                                        <p:cTn id="7" dur="1900"/>
                                        <p:tgtEl>
                                          <p:spTgt spid="1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9">
                                            <p:txEl>
                                              <p:pRg st="1" end="1"/>
                                            </p:txEl>
                                          </p:spTgt>
                                        </p:tgtEl>
                                        <p:attrNameLst>
                                          <p:attrName>style.visibility</p:attrName>
                                        </p:attrNameLst>
                                      </p:cBhvr>
                                      <p:to>
                                        <p:strVal val="visible"/>
                                      </p:to>
                                    </p:set>
                                    <p:animEffect transition="in" filter="fade">
                                      <p:cBhvr>
                                        <p:cTn id="12" dur="1900"/>
                                        <p:tgtEl>
                                          <p:spTgt spid="1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5"/>
                                        </p:tgtEl>
                                        <p:attrNameLst>
                                          <p:attrName>style.visibility</p:attrName>
                                        </p:attrNameLst>
                                      </p:cBhvr>
                                      <p:to>
                                        <p:strVal val="visible"/>
                                      </p:to>
                                    </p:set>
                                    <p:animEffect transition="in" filter="fade">
                                      <p:cBhvr>
                                        <p:cTn id="17" dur="1800"/>
                                        <p:tgtEl>
                                          <p:spTgt spid="1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0"/>
                                        </p:tgtEl>
                                        <p:attrNameLst>
                                          <p:attrName>style.visibility</p:attrName>
                                        </p:attrNameLst>
                                      </p:cBhvr>
                                      <p:to>
                                        <p:strVal val="visible"/>
                                      </p:to>
                                    </p:set>
                                    <p:animEffect transition="in" filter="fade">
                                      <p:cBhvr>
                                        <p:cTn id="22" dur="2000"/>
                                        <p:tgtEl>
                                          <p:spTgt spid="1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4"/>
                                        </p:tgtEl>
                                        <p:attrNameLst>
                                          <p:attrName>style.visibility</p:attrName>
                                        </p:attrNameLst>
                                      </p:cBhvr>
                                      <p:to>
                                        <p:strVal val="visible"/>
                                      </p:to>
                                    </p:set>
                                    <p:animEffect transition="in" filter="fade">
                                      <p:cBhvr>
                                        <p:cTn id="27" dur="2000"/>
                                        <p:tgtEl>
                                          <p:spTgt spid="1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3"/>
                                        </p:tgtEl>
                                        <p:attrNameLst>
                                          <p:attrName>style.visibility</p:attrName>
                                        </p:attrNameLst>
                                      </p:cBhvr>
                                      <p:to>
                                        <p:strVal val="visible"/>
                                      </p:to>
                                    </p:set>
                                    <p:animEffect transition="in" filter="fade">
                                      <p:cBhvr>
                                        <p:cTn id="32" dur="1600"/>
                                        <p:tgtEl>
                                          <p:spTgt spid="1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2"/>
                                        </p:tgtEl>
                                        <p:attrNameLst>
                                          <p:attrName>style.visibility</p:attrName>
                                        </p:attrNameLst>
                                      </p:cBhvr>
                                      <p:to>
                                        <p:strVal val="visible"/>
                                      </p:to>
                                    </p:set>
                                    <p:animEffect transition="in" filter="fade">
                                      <p:cBhvr>
                                        <p:cTn id="37" dur="2000"/>
                                        <p:tgtEl>
                                          <p:spTgt spid="1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1"/>
                                        </p:tgtEl>
                                        <p:attrNameLst>
                                          <p:attrName>style.visibility</p:attrName>
                                        </p:attrNameLst>
                                      </p:cBhvr>
                                      <p:to>
                                        <p:strVal val="visible"/>
                                      </p:to>
                                    </p:set>
                                    <p:animEffect transition="in" filter="fade">
                                      <p:cBhvr>
                                        <p:cTn id="42" dur="10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266675" y="0"/>
            <a:ext cx="8520599" cy="572699"/>
          </a:xfrm>
          <a:prstGeom prst="rect">
            <a:avLst/>
          </a:prstGeom>
        </p:spPr>
        <p:txBody>
          <a:bodyPr lIns="91425" tIns="91425" rIns="91425" bIns="91425" anchor="t" anchorCtr="0">
            <a:noAutofit/>
          </a:bodyPr>
          <a:lstStyle/>
          <a:p>
            <a:pPr lvl="0">
              <a:spcBef>
                <a:spcPts val="0"/>
              </a:spcBef>
              <a:buNone/>
            </a:pPr>
            <a:r>
              <a:rPr lang="en" sz="4000">
                <a:latin typeface="Chewy"/>
                <a:ea typeface="Chewy"/>
                <a:cs typeface="Chewy"/>
                <a:sym typeface="Chewy"/>
              </a:rPr>
              <a:t>Team Talk</a:t>
            </a:r>
            <a:r>
              <a:rPr lang="en" sz="3600">
                <a:latin typeface="Chewy"/>
                <a:ea typeface="Chewy"/>
                <a:cs typeface="Chewy"/>
                <a:sym typeface="Chewy"/>
              </a:rPr>
              <a:t> </a:t>
            </a:r>
            <a:r>
              <a:rPr lang="en" sz="2400">
                <a:latin typeface="Chewy"/>
                <a:ea typeface="Chewy"/>
                <a:cs typeface="Chewy"/>
                <a:sym typeface="Chewy"/>
              </a:rPr>
              <a:t>(in “table voice”, please)</a:t>
            </a:r>
          </a:p>
        </p:txBody>
      </p:sp>
      <p:pic>
        <p:nvPicPr>
          <p:cNvPr id="131" name="Shape 131"/>
          <p:cNvPicPr preferRelativeResize="0"/>
          <p:nvPr/>
        </p:nvPicPr>
        <p:blipFill>
          <a:blip r:embed="rId3">
            <a:alphaModFix/>
          </a:blip>
          <a:stretch>
            <a:fillRect/>
          </a:stretch>
        </p:blipFill>
        <p:spPr>
          <a:xfrm>
            <a:off x="7101850" y="-90050"/>
            <a:ext cx="2042149" cy="1243024"/>
          </a:xfrm>
          <a:prstGeom prst="rect">
            <a:avLst/>
          </a:prstGeom>
          <a:noFill/>
          <a:ln>
            <a:noFill/>
          </a:ln>
        </p:spPr>
      </p:pic>
      <p:sp>
        <p:nvSpPr>
          <p:cNvPr id="132" name="Shape 132"/>
          <p:cNvSpPr txBox="1">
            <a:spLocks noGrp="1"/>
          </p:cNvSpPr>
          <p:nvPr>
            <p:ph type="body" idx="1"/>
          </p:nvPr>
        </p:nvSpPr>
        <p:spPr>
          <a:xfrm>
            <a:off x="266675" y="506700"/>
            <a:ext cx="8520599" cy="46368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b="1"/>
              <a:t>With your group, reread the selection and discuss the questions. </a:t>
            </a:r>
          </a:p>
          <a:p>
            <a:pPr lvl="0" rtl="0">
              <a:lnSpc>
                <a:spcPct val="100000"/>
              </a:lnSpc>
              <a:spcBef>
                <a:spcPts val="0"/>
              </a:spcBef>
              <a:spcAft>
                <a:spcPts val="0"/>
              </a:spcAft>
              <a:buNone/>
            </a:pPr>
            <a:r>
              <a:rPr lang="en" b="1"/>
              <a:t>Challenge: Try to use your new vocabulary words in your discussion!</a:t>
            </a:r>
          </a:p>
          <a:p>
            <a:pPr lvl="0" rtl="0">
              <a:lnSpc>
                <a:spcPct val="100000"/>
              </a:lnSpc>
              <a:spcBef>
                <a:spcPts val="0"/>
              </a:spcBef>
              <a:spcAft>
                <a:spcPts val="0"/>
              </a:spcAft>
              <a:buNone/>
            </a:pPr>
            <a:endParaRPr b="1"/>
          </a:p>
          <a:p>
            <a:pPr lvl="0" rtl="0">
              <a:spcBef>
                <a:spcPts val="0"/>
              </a:spcBef>
              <a:buNone/>
            </a:pPr>
            <a:r>
              <a:rPr lang="en" b="1"/>
              <a:t>1. The article begins with the dramatic description of a dying baby. Why might Lauren Tarshis have started her story this way?</a:t>
            </a:r>
          </a:p>
          <a:p>
            <a:pPr lvl="0" rtl="0">
              <a:spcBef>
                <a:spcPts val="0"/>
              </a:spcBef>
              <a:buNone/>
            </a:pPr>
            <a:r>
              <a:rPr lang="en" b="1"/>
              <a:t>2. Vivien Thomas was not able to attend medical school. Many medical schools did not accept black students, and Thomas could not afford the schools that did. How did he overcome this challenge?</a:t>
            </a:r>
          </a:p>
          <a:p>
            <a:pPr lvl="0" rtl="0">
              <a:spcBef>
                <a:spcPts val="0"/>
              </a:spcBef>
              <a:buNone/>
            </a:pPr>
            <a:r>
              <a:rPr lang="en" b="1"/>
              <a:t>3. Tarshis writes that in the 1940s, heart surgery was seen as the “Mount Everest” of medicine. Explain the metaphor she is using. What does it help the reader understand about Thomas, Blalock, and Taussig?</a:t>
            </a:r>
          </a:p>
          <a:p>
            <a:pPr lvl="0">
              <a:spcBef>
                <a:spcPts val="0"/>
              </a:spcBef>
              <a:buNone/>
            </a:pPr>
            <a:r>
              <a:rPr lang="en" b="1"/>
              <a:t>4. How was Thomas’s life in the lab different from his life outside of it? How was it the same?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animEffect transition="in" filter="fade">
                                      <p:cBhvr>
                                        <p:cTn id="7" dur="1000"/>
                                        <p:tgtEl>
                                          <p:spTgt spid="1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2">
                                            <p:txEl>
                                              <p:pRg st="1" end="1"/>
                                            </p:txEl>
                                          </p:spTgt>
                                        </p:tgtEl>
                                        <p:attrNameLst>
                                          <p:attrName>style.visibility</p:attrName>
                                        </p:attrNameLst>
                                      </p:cBhvr>
                                      <p:to>
                                        <p:strVal val="visible"/>
                                      </p:to>
                                    </p:set>
                                    <p:animEffect transition="in" filter="fade">
                                      <p:cBhvr>
                                        <p:cTn id="12" dur="1000"/>
                                        <p:tgtEl>
                                          <p:spTgt spid="1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2">
                                            <p:txEl>
                                              <p:pRg st="2" end="2"/>
                                            </p:txEl>
                                          </p:spTgt>
                                        </p:tgtEl>
                                        <p:attrNameLst>
                                          <p:attrName>style.visibility</p:attrName>
                                        </p:attrNameLst>
                                      </p:cBhvr>
                                      <p:to>
                                        <p:strVal val="visible"/>
                                      </p:to>
                                    </p:set>
                                    <p:animEffect transition="in" filter="fade">
                                      <p:cBhvr>
                                        <p:cTn id="17" dur="1000"/>
                                        <p:tgtEl>
                                          <p:spTgt spid="1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2">
                                            <p:txEl>
                                              <p:pRg st="3" end="3"/>
                                            </p:txEl>
                                          </p:spTgt>
                                        </p:tgtEl>
                                        <p:attrNameLst>
                                          <p:attrName>style.visibility</p:attrName>
                                        </p:attrNameLst>
                                      </p:cBhvr>
                                      <p:to>
                                        <p:strVal val="visible"/>
                                      </p:to>
                                    </p:set>
                                    <p:animEffect transition="in" filter="fade">
                                      <p:cBhvr>
                                        <p:cTn id="22" dur="1000"/>
                                        <p:tgtEl>
                                          <p:spTgt spid="13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2">
                                            <p:txEl>
                                              <p:pRg st="4" end="4"/>
                                            </p:txEl>
                                          </p:spTgt>
                                        </p:tgtEl>
                                        <p:attrNameLst>
                                          <p:attrName>style.visibility</p:attrName>
                                        </p:attrNameLst>
                                      </p:cBhvr>
                                      <p:to>
                                        <p:strVal val="visible"/>
                                      </p:to>
                                    </p:set>
                                    <p:animEffect transition="in" filter="fade">
                                      <p:cBhvr>
                                        <p:cTn id="27" dur="1000"/>
                                        <p:tgtEl>
                                          <p:spTgt spid="13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2">
                                            <p:txEl>
                                              <p:pRg st="5" end="5"/>
                                            </p:txEl>
                                          </p:spTgt>
                                        </p:tgtEl>
                                        <p:attrNameLst>
                                          <p:attrName>style.visibility</p:attrName>
                                        </p:attrNameLst>
                                      </p:cBhvr>
                                      <p:to>
                                        <p:strVal val="visible"/>
                                      </p:to>
                                    </p:set>
                                    <p:animEffect transition="in" filter="fade">
                                      <p:cBhvr>
                                        <p:cTn id="32" dur="1000"/>
                                        <p:tgtEl>
                                          <p:spTgt spid="13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2">
                                            <p:txEl>
                                              <p:pRg st="6" end="6"/>
                                            </p:txEl>
                                          </p:spTgt>
                                        </p:tgtEl>
                                        <p:attrNameLst>
                                          <p:attrName>style.visibility</p:attrName>
                                        </p:attrNameLst>
                                      </p:cBhvr>
                                      <p:to>
                                        <p:strVal val="visible"/>
                                      </p:to>
                                    </p:set>
                                    <p:animEffect transition="in" filter="fade">
                                      <p:cBhvr>
                                        <p:cTn id="37" dur="1000"/>
                                        <p:tgtEl>
                                          <p:spTgt spid="13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2">
                                            <p:txEl>
                                              <p:pRg st="0" end="0"/>
                                            </p:txEl>
                                          </p:spTgt>
                                        </p:tgtEl>
                                        <p:attrNameLst>
                                          <p:attrName>style.visibility</p:attrName>
                                        </p:attrNameLst>
                                      </p:cBhvr>
                                      <p:to>
                                        <p:strVal val="visible"/>
                                      </p:to>
                                    </p:set>
                                    <p:animEffect transition="in" filter="fade">
                                      <p:cBhvr>
                                        <p:cTn id="42" dur="1000"/>
                                        <p:tgtEl>
                                          <p:spTgt spid="13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2">
                                            <p:txEl>
                                              <p:pRg st="1" end="1"/>
                                            </p:txEl>
                                          </p:spTgt>
                                        </p:tgtEl>
                                        <p:attrNameLst>
                                          <p:attrName>style.visibility</p:attrName>
                                        </p:attrNameLst>
                                      </p:cBhvr>
                                      <p:to>
                                        <p:strVal val="visible"/>
                                      </p:to>
                                    </p:set>
                                    <p:animEffect transition="in" filter="fade">
                                      <p:cBhvr>
                                        <p:cTn id="47" dur="1000"/>
                                        <p:tgtEl>
                                          <p:spTgt spid="132">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2">
                                            <p:txEl>
                                              <p:pRg st="2" end="2"/>
                                            </p:txEl>
                                          </p:spTgt>
                                        </p:tgtEl>
                                        <p:attrNameLst>
                                          <p:attrName>style.visibility</p:attrName>
                                        </p:attrNameLst>
                                      </p:cBhvr>
                                      <p:to>
                                        <p:strVal val="visible"/>
                                      </p:to>
                                    </p:set>
                                    <p:animEffect transition="in" filter="fade">
                                      <p:cBhvr>
                                        <p:cTn id="52" dur="1000"/>
                                        <p:tgtEl>
                                          <p:spTgt spid="132">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2">
                                            <p:txEl>
                                              <p:pRg st="3" end="3"/>
                                            </p:txEl>
                                          </p:spTgt>
                                        </p:tgtEl>
                                        <p:attrNameLst>
                                          <p:attrName>style.visibility</p:attrName>
                                        </p:attrNameLst>
                                      </p:cBhvr>
                                      <p:to>
                                        <p:strVal val="visible"/>
                                      </p:to>
                                    </p:set>
                                    <p:animEffect transition="in" filter="fade">
                                      <p:cBhvr>
                                        <p:cTn id="57" dur="1000"/>
                                        <p:tgtEl>
                                          <p:spTgt spid="132">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2">
                                            <p:txEl>
                                              <p:pRg st="4" end="4"/>
                                            </p:txEl>
                                          </p:spTgt>
                                        </p:tgtEl>
                                        <p:attrNameLst>
                                          <p:attrName>style.visibility</p:attrName>
                                        </p:attrNameLst>
                                      </p:cBhvr>
                                      <p:to>
                                        <p:strVal val="visible"/>
                                      </p:to>
                                    </p:set>
                                    <p:animEffect transition="in" filter="fade">
                                      <p:cBhvr>
                                        <p:cTn id="62" dur="1000"/>
                                        <p:tgtEl>
                                          <p:spTgt spid="132">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2">
                                            <p:txEl>
                                              <p:pRg st="5" end="5"/>
                                            </p:txEl>
                                          </p:spTgt>
                                        </p:tgtEl>
                                        <p:attrNameLst>
                                          <p:attrName>style.visibility</p:attrName>
                                        </p:attrNameLst>
                                      </p:cBhvr>
                                      <p:to>
                                        <p:strVal val="visible"/>
                                      </p:to>
                                    </p:set>
                                    <p:animEffect transition="in" filter="fade">
                                      <p:cBhvr>
                                        <p:cTn id="67" dur="1000"/>
                                        <p:tgtEl>
                                          <p:spTgt spid="132">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32">
                                            <p:txEl>
                                              <p:pRg st="6" end="6"/>
                                            </p:txEl>
                                          </p:spTgt>
                                        </p:tgtEl>
                                        <p:attrNameLst>
                                          <p:attrName>style.visibility</p:attrName>
                                        </p:attrNameLst>
                                      </p:cBhvr>
                                      <p:to>
                                        <p:strVal val="visible"/>
                                      </p:to>
                                    </p:set>
                                    <p:animEffect transition="in" filter="fade">
                                      <p:cBhvr>
                                        <p:cTn id="72" dur="1000"/>
                                        <p:tgtEl>
                                          <p:spTgt spid="132">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32">
                                            <p:txEl>
                                              <p:pRg st="0" end="0"/>
                                            </p:txEl>
                                          </p:spTgt>
                                        </p:tgtEl>
                                        <p:attrNameLst>
                                          <p:attrName>style.visibility</p:attrName>
                                        </p:attrNameLst>
                                      </p:cBhvr>
                                      <p:to>
                                        <p:strVal val="visible"/>
                                      </p:to>
                                    </p:set>
                                    <p:animEffect transition="in" filter="fade">
                                      <p:cBhvr>
                                        <p:cTn id="77" dur="1000"/>
                                        <p:tgtEl>
                                          <p:spTgt spid="132">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32">
                                            <p:txEl>
                                              <p:pRg st="1" end="1"/>
                                            </p:txEl>
                                          </p:spTgt>
                                        </p:tgtEl>
                                        <p:attrNameLst>
                                          <p:attrName>style.visibility</p:attrName>
                                        </p:attrNameLst>
                                      </p:cBhvr>
                                      <p:to>
                                        <p:strVal val="visible"/>
                                      </p:to>
                                    </p:set>
                                    <p:animEffect transition="in" filter="fade">
                                      <p:cBhvr>
                                        <p:cTn id="82" dur="1000"/>
                                        <p:tgtEl>
                                          <p:spTgt spid="132">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32">
                                            <p:txEl>
                                              <p:pRg st="2" end="2"/>
                                            </p:txEl>
                                          </p:spTgt>
                                        </p:tgtEl>
                                        <p:attrNameLst>
                                          <p:attrName>style.visibility</p:attrName>
                                        </p:attrNameLst>
                                      </p:cBhvr>
                                      <p:to>
                                        <p:strVal val="visible"/>
                                      </p:to>
                                    </p:set>
                                    <p:animEffect transition="in" filter="fade">
                                      <p:cBhvr>
                                        <p:cTn id="87" dur="1000"/>
                                        <p:tgtEl>
                                          <p:spTgt spid="132">
                                            <p:txEl>
                                              <p:pRg st="2" end="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32">
                                            <p:txEl>
                                              <p:pRg st="3" end="3"/>
                                            </p:txEl>
                                          </p:spTgt>
                                        </p:tgtEl>
                                        <p:attrNameLst>
                                          <p:attrName>style.visibility</p:attrName>
                                        </p:attrNameLst>
                                      </p:cBhvr>
                                      <p:to>
                                        <p:strVal val="visible"/>
                                      </p:to>
                                    </p:set>
                                    <p:animEffect transition="in" filter="fade">
                                      <p:cBhvr>
                                        <p:cTn id="92" dur="1000"/>
                                        <p:tgtEl>
                                          <p:spTgt spid="132">
                                            <p:txEl>
                                              <p:pRg st="3" end="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32">
                                            <p:txEl>
                                              <p:pRg st="4" end="4"/>
                                            </p:txEl>
                                          </p:spTgt>
                                        </p:tgtEl>
                                        <p:attrNameLst>
                                          <p:attrName>style.visibility</p:attrName>
                                        </p:attrNameLst>
                                      </p:cBhvr>
                                      <p:to>
                                        <p:strVal val="visible"/>
                                      </p:to>
                                    </p:set>
                                    <p:animEffect transition="in" filter="fade">
                                      <p:cBhvr>
                                        <p:cTn id="97" dur="1000"/>
                                        <p:tgtEl>
                                          <p:spTgt spid="132">
                                            <p:txEl>
                                              <p:pRg st="4" end="4"/>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32">
                                            <p:txEl>
                                              <p:pRg st="5" end="5"/>
                                            </p:txEl>
                                          </p:spTgt>
                                        </p:tgtEl>
                                        <p:attrNameLst>
                                          <p:attrName>style.visibility</p:attrName>
                                        </p:attrNameLst>
                                      </p:cBhvr>
                                      <p:to>
                                        <p:strVal val="visible"/>
                                      </p:to>
                                    </p:set>
                                    <p:animEffect transition="in" filter="fade">
                                      <p:cBhvr>
                                        <p:cTn id="102" dur="1000"/>
                                        <p:tgtEl>
                                          <p:spTgt spid="132">
                                            <p:txEl>
                                              <p:pRg st="5" end="5"/>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132">
                                            <p:txEl>
                                              <p:pRg st="6" end="6"/>
                                            </p:txEl>
                                          </p:spTgt>
                                        </p:tgtEl>
                                        <p:attrNameLst>
                                          <p:attrName>style.visibility</p:attrName>
                                        </p:attrNameLst>
                                      </p:cBhvr>
                                      <p:to>
                                        <p:strVal val="visible"/>
                                      </p:to>
                                    </p:set>
                                    <p:animEffect transition="in" filter="fade">
                                      <p:cBhvr>
                                        <p:cTn id="107" dur="1000"/>
                                        <p:tgtEl>
                                          <p:spTgt spid="132">
                                            <p:txEl>
                                              <p:pRg st="6" end="6"/>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132">
                                            <p:txEl>
                                              <p:pRg st="0" end="0"/>
                                            </p:txEl>
                                          </p:spTgt>
                                        </p:tgtEl>
                                        <p:attrNameLst>
                                          <p:attrName>style.visibility</p:attrName>
                                        </p:attrNameLst>
                                      </p:cBhvr>
                                      <p:to>
                                        <p:strVal val="visible"/>
                                      </p:to>
                                    </p:set>
                                    <p:animEffect transition="in" filter="fade">
                                      <p:cBhvr>
                                        <p:cTn id="112" dur="1000"/>
                                        <p:tgtEl>
                                          <p:spTgt spid="132">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132">
                                            <p:txEl>
                                              <p:pRg st="1" end="1"/>
                                            </p:txEl>
                                          </p:spTgt>
                                        </p:tgtEl>
                                        <p:attrNameLst>
                                          <p:attrName>style.visibility</p:attrName>
                                        </p:attrNameLst>
                                      </p:cBhvr>
                                      <p:to>
                                        <p:strVal val="visible"/>
                                      </p:to>
                                    </p:set>
                                    <p:animEffect transition="in" filter="fade">
                                      <p:cBhvr>
                                        <p:cTn id="117" dur="1000"/>
                                        <p:tgtEl>
                                          <p:spTgt spid="132">
                                            <p:txEl>
                                              <p:pRg st="1" end="1"/>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132">
                                            <p:txEl>
                                              <p:pRg st="2" end="2"/>
                                            </p:txEl>
                                          </p:spTgt>
                                        </p:tgtEl>
                                        <p:attrNameLst>
                                          <p:attrName>style.visibility</p:attrName>
                                        </p:attrNameLst>
                                      </p:cBhvr>
                                      <p:to>
                                        <p:strVal val="visible"/>
                                      </p:to>
                                    </p:set>
                                    <p:animEffect transition="in" filter="fade">
                                      <p:cBhvr>
                                        <p:cTn id="122" dur="1000"/>
                                        <p:tgtEl>
                                          <p:spTgt spid="132">
                                            <p:txEl>
                                              <p:pRg st="2" end="2"/>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132">
                                            <p:txEl>
                                              <p:pRg st="3" end="3"/>
                                            </p:txEl>
                                          </p:spTgt>
                                        </p:tgtEl>
                                        <p:attrNameLst>
                                          <p:attrName>style.visibility</p:attrName>
                                        </p:attrNameLst>
                                      </p:cBhvr>
                                      <p:to>
                                        <p:strVal val="visible"/>
                                      </p:to>
                                    </p:set>
                                    <p:animEffect transition="in" filter="fade">
                                      <p:cBhvr>
                                        <p:cTn id="127" dur="1000"/>
                                        <p:tgtEl>
                                          <p:spTgt spid="132">
                                            <p:txEl>
                                              <p:pRg st="3" end="3"/>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132">
                                            <p:txEl>
                                              <p:pRg st="4" end="4"/>
                                            </p:txEl>
                                          </p:spTgt>
                                        </p:tgtEl>
                                        <p:attrNameLst>
                                          <p:attrName>style.visibility</p:attrName>
                                        </p:attrNameLst>
                                      </p:cBhvr>
                                      <p:to>
                                        <p:strVal val="visible"/>
                                      </p:to>
                                    </p:set>
                                    <p:animEffect transition="in" filter="fade">
                                      <p:cBhvr>
                                        <p:cTn id="132" dur="1000"/>
                                        <p:tgtEl>
                                          <p:spTgt spid="132">
                                            <p:txEl>
                                              <p:pRg st="4" end="4"/>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132">
                                            <p:txEl>
                                              <p:pRg st="5" end="5"/>
                                            </p:txEl>
                                          </p:spTgt>
                                        </p:tgtEl>
                                        <p:attrNameLst>
                                          <p:attrName>style.visibility</p:attrName>
                                        </p:attrNameLst>
                                      </p:cBhvr>
                                      <p:to>
                                        <p:strVal val="visible"/>
                                      </p:to>
                                    </p:set>
                                    <p:animEffect transition="in" filter="fade">
                                      <p:cBhvr>
                                        <p:cTn id="137" dur="1000"/>
                                        <p:tgtEl>
                                          <p:spTgt spid="132">
                                            <p:txEl>
                                              <p:pRg st="5" end="5"/>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132">
                                            <p:txEl>
                                              <p:pRg st="6" end="6"/>
                                            </p:txEl>
                                          </p:spTgt>
                                        </p:tgtEl>
                                        <p:attrNameLst>
                                          <p:attrName>style.visibility</p:attrName>
                                        </p:attrNameLst>
                                      </p:cBhvr>
                                      <p:to>
                                        <p:strVal val="visible"/>
                                      </p:to>
                                    </p:set>
                                    <p:animEffect transition="in" filter="fade">
                                      <p:cBhvr>
                                        <p:cTn id="142" dur="1000"/>
                                        <p:tgtEl>
                                          <p:spTgt spid="13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266675" y="0"/>
            <a:ext cx="8520599" cy="572699"/>
          </a:xfrm>
          <a:prstGeom prst="rect">
            <a:avLst/>
          </a:prstGeom>
        </p:spPr>
        <p:txBody>
          <a:bodyPr lIns="91425" tIns="91425" rIns="91425" bIns="91425" anchor="t" anchorCtr="0">
            <a:noAutofit/>
          </a:bodyPr>
          <a:lstStyle/>
          <a:p>
            <a:pPr lvl="0" rtl="0">
              <a:spcBef>
                <a:spcPts val="0"/>
              </a:spcBef>
              <a:buNone/>
            </a:pPr>
            <a:r>
              <a:rPr lang="en" sz="4000">
                <a:latin typeface="Chewy"/>
                <a:ea typeface="Chewy"/>
                <a:cs typeface="Chewy"/>
                <a:sym typeface="Chewy"/>
              </a:rPr>
              <a:t>Team Talk</a:t>
            </a:r>
            <a:r>
              <a:rPr lang="en" sz="3600">
                <a:latin typeface="Chewy"/>
                <a:ea typeface="Chewy"/>
                <a:cs typeface="Chewy"/>
                <a:sym typeface="Chewy"/>
              </a:rPr>
              <a:t> </a:t>
            </a:r>
            <a:r>
              <a:rPr lang="en" sz="2400">
                <a:latin typeface="Chewy"/>
                <a:ea typeface="Chewy"/>
                <a:cs typeface="Chewy"/>
                <a:sym typeface="Chewy"/>
              </a:rPr>
              <a:t>(in “table voice”, please)</a:t>
            </a:r>
          </a:p>
        </p:txBody>
      </p:sp>
      <p:pic>
        <p:nvPicPr>
          <p:cNvPr id="138" name="Shape 138"/>
          <p:cNvPicPr preferRelativeResize="0"/>
          <p:nvPr/>
        </p:nvPicPr>
        <p:blipFill>
          <a:blip r:embed="rId3">
            <a:alphaModFix/>
          </a:blip>
          <a:stretch>
            <a:fillRect/>
          </a:stretch>
        </p:blipFill>
        <p:spPr>
          <a:xfrm>
            <a:off x="7101850" y="-90050"/>
            <a:ext cx="2042149" cy="1243024"/>
          </a:xfrm>
          <a:prstGeom prst="rect">
            <a:avLst/>
          </a:prstGeom>
          <a:noFill/>
          <a:ln>
            <a:noFill/>
          </a:ln>
        </p:spPr>
      </p:pic>
      <p:sp>
        <p:nvSpPr>
          <p:cNvPr id="139" name="Shape 139"/>
          <p:cNvSpPr txBox="1">
            <a:spLocks noGrp="1"/>
          </p:cNvSpPr>
          <p:nvPr>
            <p:ph type="body" idx="1"/>
          </p:nvPr>
        </p:nvSpPr>
        <p:spPr>
          <a:xfrm>
            <a:off x="266675" y="506700"/>
            <a:ext cx="8520599" cy="4636800"/>
          </a:xfrm>
          <a:prstGeom prst="rect">
            <a:avLst/>
          </a:prstGeom>
        </p:spPr>
        <p:txBody>
          <a:bodyPr lIns="91425" tIns="91425" rIns="91425" bIns="91425" anchor="t" anchorCtr="0">
            <a:noAutofit/>
          </a:bodyPr>
          <a:lstStyle/>
          <a:p>
            <a:pPr lvl="0" rtl="0">
              <a:lnSpc>
                <a:spcPct val="100000"/>
              </a:lnSpc>
              <a:spcBef>
                <a:spcPts val="0"/>
              </a:spcBef>
              <a:spcAft>
                <a:spcPts val="0"/>
              </a:spcAft>
              <a:buNone/>
            </a:pPr>
            <a:endParaRPr b="1"/>
          </a:p>
          <a:p>
            <a:pPr lvl="0" algn="ctr" rtl="0">
              <a:lnSpc>
                <a:spcPct val="100000"/>
              </a:lnSpc>
              <a:spcBef>
                <a:spcPts val="0"/>
              </a:spcBef>
              <a:spcAft>
                <a:spcPts val="0"/>
              </a:spcAft>
              <a:buNone/>
            </a:pPr>
            <a:r>
              <a:rPr lang="en" sz="2000" b="1">
                <a:solidFill>
                  <a:srgbClr val="000000"/>
                </a:solidFill>
                <a:latin typeface="Chewy"/>
                <a:ea typeface="Chewy"/>
                <a:cs typeface="Chewy"/>
                <a:sym typeface="Chewy"/>
              </a:rPr>
              <a:t>Critical Thinking Questions (5 minutes) </a:t>
            </a:r>
          </a:p>
          <a:p>
            <a:pPr lvl="0" algn="ctr" rtl="0">
              <a:lnSpc>
                <a:spcPct val="100000"/>
              </a:lnSpc>
              <a:spcBef>
                <a:spcPts val="0"/>
              </a:spcBef>
              <a:spcAft>
                <a:spcPts val="0"/>
              </a:spcAft>
              <a:buNone/>
            </a:pPr>
            <a:endParaRPr sz="2000" b="1">
              <a:solidFill>
                <a:srgbClr val="000000"/>
              </a:solidFill>
              <a:latin typeface="Chewy"/>
              <a:ea typeface="Chewy"/>
              <a:cs typeface="Chewy"/>
              <a:sym typeface="Chewy"/>
            </a:endParaRPr>
          </a:p>
          <a:p>
            <a:pPr lvl="0" rtl="0">
              <a:lnSpc>
                <a:spcPct val="100000"/>
              </a:lnSpc>
              <a:spcBef>
                <a:spcPts val="0"/>
              </a:spcBef>
              <a:spcAft>
                <a:spcPts val="0"/>
              </a:spcAft>
              <a:buNone/>
            </a:pPr>
            <a:r>
              <a:rPr lang="en" b="1"/>
              <a:t>With your group, reread the selection and discuss the questions. </a:t>
            </a:r>
          </a:p>
          <a:p>
            <a:pPr lvl="0" rtl="0">
              <a:lnSpc>
                <a:spcPct val="100000"/>
              </a:lnSpc>
              <a:spcBef>
                <a:spcPts val="0"/>
              </a:spcBef>
              <a:spcAft>
                <a:spcPts val="0"/>
              </a:spcAft>
              <a:buNone/>
            </a:pPr>
            <a:r>
              <a:rPr lang="en" b="1"/>
              <a:t>Challenge: Try to use your new vocabulary words in your discussion!</a:t>
            </a:r>
          </a:p>
          <a:p>
            <a:pPr lvl="0" rtl="0">
              <a:lnSpc>
                <a:spcPct val="100000"/>
              </a:lnSpc>
              <a:spcBef>
                <a:spcPts val="0"/>
              </a:spcBef>
              <a:spcAft>
                <a:spcPts val="0"/>
              </a:spcAft>
              <a:buNone/>
            </a:pPr>
            <a:endParaRPr b="1"/>
          </a:p>
          <a:p>
            <a:pPr lvl="0" rtl="0">
              <a:spcBef>
                <a:spcPts val="0"/>
              </a:spcBef>
              <a:buNone/>
            </a:pPr>
            <a:r>
              <a:rPr lang="en" b="1"/>
              <a:t>1. An unsung hero is someone who is not recognized for his or her achievements. How was Thomas an unsung hero? </a:t>
            </a:r>
          </a:p>
          <a:p>
            <a:pPr lvl="0" rtl="0">
              <a:spcBef>
                <a:spcPts val="0"/>
              </a:spcBef>
              <a:buNone/>
            </a:pPr>
            <a:r>
              <a:rPr lang="en" b="1"/>
              <a:t>2.  Think about the kind of prejudice and racism that Thomas faced during his lifetime. How does this kind of discrimination affect society?</a:t>
            </a:r>
          </a:p>
          <a:p>
            <a:pPr lvl="0" rtl="0">
              <a:spcBef>
                <a:spcPts val="0"/>
              </a:spcBef>
              <a:buNone/>
            </a:pPr>
            <a:endParaRPr b="1"/>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Effect transition="in" filter="fade">
                                      <p:cBhvr>
                                        <p:cTn id="7" dur="1000"/>
                                        <p:tgtEl>
                                          <p:spTgt spid="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9">
                                            <p:txEl>
                                              <p:pRg st="1" end="1"/>
                                            </p:txEl>
                                          </p:spTgt>
                                        </p:tgtEl>
                                        <p:attrNameLst>
                                          <p:attrName>style.visibility</p:attrName>
                                        </p:attrNameLst>
                                      </p:cBhvr>
                                      <p:to>
                                        <p:strVal val="visible"/>
                                      </p:to>
                                    </p:set>
                                    <p:animEffect transition="in" filter="fade">
                                      <p:cBhvr>
                                        <p:cTn id="12" dur="1000"/>
                                        <p:tgtEl>
                                          <p:spTgt spid="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9">
                                            <p:txEl>
                                              <p:pRg st="2" end="2"/>
                                            </p:txEl>
                                          </p:spTgt>
                                        </p:tgtEl>
                                        <p:attrNameLst>
                                          <p:attrName>style.visibility</p:attrName>
                                        </p:attrNameLst>
                                      </p:cBhvr>
                                      <p:to>
                                        <p:strVal val="visible"/>
                                      </p:to>
                                    </p:set>
                                    <p:animEffect transition="in" filter="fade">
                                      <p:cBhvr>
                                        <p:cTn id="17" dur="1000"/>
                                        <p:tgtEl>
                                          <p:spTgt spid="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9">
                                            <p:txEl>
                                              <p:pRg st="3" end="3"/>
                                            </p:txEl>
                                          </p:spTgt>
                                        </p:tgtEl>
                                        <p:attrNameLst>
                                          <p:attrName>style.visibility</p:attrName>
                                        </p:attrNameLst>
                                      </p:cBhvr>
                                      <p:to>
                                        <p:strVal val="visible"/>
                                      </p:to>
                                    </p:set>
                                    <p:animEffect transition="in" filter="fade">
                                      <p:cBhvr>
                                        <p:cTn id="22" dur="1000"/>
                                        <p:tgtEl>
                                          <p:spTgt spid="1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9">
                                            <p:txEl>
                                              <p:pRg st="4" end="4"/>
                                            </p:txEl>
                                          </p:spTgt>
                                        </p:tgtEl>
                                        <p:attrNameLst>
                                          <p:attrName>style.visibility</p:attrName>
                                        </p:attrNameLst>
                                      </p:cBhvr>
                                      <p:to>
                                        <p:strVal val="visible"/>
                                      </p:to>
                                    </p:set>
                                    <p:animEffect transition="in" filter="fade">
                                      <p:cBhvr>
                                        <p:cTn id="27" dur="1000"/>
                                        <p:tgtEl>
                                          <p:spTgt spid="1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9">
                                            <p:txEl>
                                              <p:pRg st="5" end="5"/>
                                            </p:txEl>
                                          </p:spTgt>
                                        </p:tgtEl>
                                        <p:attrNameLst>
                                          <p:attrName>style.visibility</p:attrName>
                                        </p:attrNameLst>
                                      </p:cBhvr>
                                      <p:to>
                                        <p:strVal val="visible"/>
                                      </p:to>
                                    </p:set>
                                    <p:animEffect transition="in" filter="fade">
                                      <p:cBhvr>
                                        <p:cTn id="32" dur="1000"/>
                                        <p:tgtEl>
                                          <p:spTgt spid="1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9">
                                            <p:txEl>
                                              <p:pRg st="6" end="6"/>
                                            </p:txEl>
                                          </p:spTgt>
                                        </p:tgtEl>
                                        <p:attrNameLst>
                                          <p:attrName>style.visibility</p:attrName>
                                        </p:attrNameLst>
                                      </p:cBhvr>
                                      <p:to>
                                        <p:strVal val="visible"/>
                                      </p:to>
                                    </p:set>
                                    <p:animEffect transition="in" filter="fade">
                                      <p:cBhvr>
                                        <p:cTn id="37" dur="1000"/>
                                        <p:tgtEl>
                                          <p:spTgt spid="1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9">
                                            <p:txEl>
                                              <p:pRg st="7" end="7"/>
                                            </p:txEl>
                                          </p:spTgt>
                                        </p:tgtEl>
                                        <p:attrNameLst>
                                          <p:attrName>style.visibility</p:attrName>
                                        </p:attrNameLst>
                                      </p:cBhvr>
                                      <p:to>
                                        <p:strVal val="visible"/>
                                      </p:to>
                                    </p:set>
                                    <p:animEffect transition="in" filter="fade">
                                      <p:cBhvr>
                                        <p:cTn id="42" dur="1000"/>
                                        <p:tgtEl>
                                          <p:spTgt spid="13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9">
                                            <p:txEl>
                                              <p:pRg st="8" end="8"/>
                                            </p:txEl>
                                          </p:spTgt>
                                        </p:tgtEl>
                                        <p:attrNameLst>
                                          <p:attrName>style.visibility</p:attrName>
                                        </p:attrNameLst>
                                      </p:cBhvr>
                                      <p:to>
                                        <p:strVal val="visible"/>
                                      </p:to>
                                    </p:set>
                                    <p:animEffect transition="in" filter="fade">
                                      <p:cBhvr>
                                        <p:cTn id="47" dur="1000"/>
                                        <p:tgtEl>
                                          <p:spTgt spid="13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9">
                                            <p:txEl>
                                              <p:pRg st="0" end="0"/>
                                            </p:txEl>
                                          </p:spTgt>
                                        </p:tgtEl>
                                        <p:attrNameLst>
                                          <p:attrName>style.visibility</p:attrName>
                                        </p:attrNameLst>
                                      </p:cBhvr>
                                      <p:to>
                                        <p:strVal val="visible"/>
                                      </p:to>
                                    </p:set>
                                    <p:animEffect transition="in" filter="fade">
                                      <p:cBhvr>
                                        <p:cTn id="52" dur="1000"/>
                                        <p:tgtEl>
                                          <p:spTgt spid="13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9">
                                            <p:txEl>
                                              <p:pRg st="1" end="1"/>
                                            </p:txEl>
                                          </p:spTgt>
                                        </p:tgtEl>
                                        <p:attrNameLst>
                                          <p:attrName>style.visibility</p:attrName>
                                        </p:attrNameLst>
                                      </p:cBhvr>
                                      <p:to>
                                        <p:strVal val="visible"/>
                                      </p:to>
                                    </p:set>
                                    <p:animEffect transition="in" filter="fade">
                                      <p:cBhvr>
                                        <p:cTn id="57" dur="1000"/>
                                        <p:tgtEl>
                                          <p:spTgt spid="139">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39">
                                            <p:txEl>
                                              <p:pRg st="2" end="2"/>
                                            </p:txEl>
                                          </p:spTgt>
                                        </p:tgtEl>
                                        <p:attrNameLst>
                                          <p:attrName>style.visibility</p:attrName>
                                        </p:attrNameLst>
                                      </p:cBhvr>
                                      <p:to>
                                        <p:strVal val="visible"/>
                                      </p:to>
                                    </p:set>
                                    <p:animEffect transition="in" filter="fade">
                                      <p:cBhvr>
                                        <p:cTn id="62" dur="1000"/>
                                        <p:tgtEl>
                                          <p:spTgt spid="139">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39">
                                            <p:txEl>
                                              <p:pRg st="3" end="3"/>
                                            </p:txEl>
                                          </p:spTgt>
                                        </p:tgtEl>
                                        <p:attrNameLst>
                                          <p:attrName>style.visibility</p:attrName>
                                        </p:attrNameLst>
                                      </p:cBhvr>
                                      <p:to>
                                        <p:strVal val="visible"/>
                                      </p:to>
                                    </p:set>
                                    <p:animEffect transition="in" filter="fade">
                                      <p:cBhvr>
                                        <p:cTn id="67" dur="1000"/>
                                        <p:tgtEl>
                                          <p:spTgt spid="139">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39">
                                            <p:txEl>
                                              <p:pRg st="4" end="4"/>
                                            </p:txEl>
                                          </p:spTgt>
                                        </p:tgtEl>
                                        <p:attrNameLst>
                                          <p:attrName>style.visibility</p:attrName>
                                        </p:attrNameLst>
                                      </p:cBhvr>
                                      <p:to>
                                        <p:strVal val="visible"/>
                                      </p:to>
                                    </p:set>
                                    <p:animEffect transition="in" filter="fade">
                                      <p:cBhvr>
                                        <p:cTn id="72" dur="1000"/>
                                        <p:tgtEl>
                                          <p:spTgt spid="139">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39">
                                            <p:txEl>
                                              <p:pRg st="5" end="5"/>
                                            </p:txEl>
                                          </p:spTgt>
                                        </p:tgtEl>
                                        <p:attrNameLst>
                                          <p:attrName>style.visibility</p:attrName>
                                        </p:attrNameLst>
                                      </p:cBhvr>
                                      <p:to>
                                        <p:strVal val="visible"/>
                                      </p:to>
                                    </p:set>
                                    <p:animEffect transition="in" filter="fade">
                                      <p:cBhvr>
                                        <p:cTn id="77" dur="1000"/>
                                        <p:tgtEl>
                                          <p:spTgt spid="139">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39">
                                            <p:txEl>
                                              <p:pRg st="6" end="6"/>
                                            </p:txEl>
                                          </p:spTgt>
                                        </p:tgtEl>
                                        <p:attrNameLst>
                                          <p:attrName>style.visibility</p:attrName>
                                        </p:attrNameLst>
                                      </p:cBhvr>
                                      <p:to>
                                        <p:strVal val="visible"/>
                                      </p:to>
                                    </p:set>
                                    <p:animEffect transition="in" filter="fade">
                                      <p:cBhvr>
                                        <p:cTn id="82" dur="1000"/>
                                        <p:tgtEl>
                                          <p:spTgt spid="139">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39">
                                            <p:txEl>
                                              <p:pRg st="7" end="7"/>
                                            </p:txEl>
                                          </p:spTgt>
                                        </p:tgtEl>
                                        <p:attrNameLst>
                                          <p:attrName>style.visibility</p:attrName>
                                        </p:attrNameLst>
                                      </p:cBhvr>
                                      <p:to>
                                        <p:strVal val="visible"/>
                                      </p:to>
                                    </p:set>
                                    <p:animEffect transition="in" filter="fade">
                                      <p:cBhvr>
                                        <p:cTn id="87" dur="1000"/>
                                        <p:tgtEl>
                                          <p:spTgt spid="139">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39">
                                            <p:txEl>
                                              <p:pRg st="8" end="8"/>
                                            </p:txEl>
                                          </p:spTgt>
                                        </p:tgtEl>
                                        <p:attrNameLst>
                                          <p:attrName>style.visibility</p:attrName>
                                        </p:attrNameLst>
                                      </p:cBhvr>
                                      <p:to>
                                        <p:strVal val="visible"/>
                                      </p:to>
                                    </p:set>
                                    <p:animEffect transition="in" filter="fade">
                                      <p:cBhvr>
                                        <p:cTn id="92" dur="1000"/>
                                        <p:tgtEl>
                                          <p:spTgt spid="139">
                                            <p:txEl>
                                              <p:pRg st="8" end="8"/>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39">
                                            <p:txEl>
                                              <p:pRg st="0" end="0"/>
                                            </p:txEl>
                                          </p:spTgt>
                                        </p:tgtEl>
                                        <p:attrNameLst>
                                          <p:attrName>style.visibility</p:attrName>
                                        </p:attrNameLst>
                                      </p:cBhvr>
                                      <p:to>
                                        <p:strVal val="visible"/>
                                      </p:to>
                                    </p:set>
                                    <p:animEffect transition="in" filter="fade">
                                      <p:cBhvr>
                                        <p:cTn id="97" dur="1000"/>
                                        <p:tgtEl>
                                          <p:spTgt spid="139">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139">
                                            <p:txEl>
                                              <p:pRg st="1" end="1"/>
                                            </p:txEl>
                                          </p:spTgt>
                                        </p:tgtEl>
                                        <p:attrNameLst>
                                          <p:attrName>style.visibility</p:attrName>
                                        </p:attrNameLst>
                                      </p:cBhvr>
                                      <p:to>
                                        <p:strVal val="visible"/>
                                      </p:to>
                                    </p:set>
                                    <p:animEffect transition="in" filter="fade">
                                      <p:cBhvr>
                                        <p:cTn id="102" dur="1000"/>
                                        <p:tgtEl>
                                          <p:spTgt spid="139">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139">
                                            <p:txEl>
                                              <p:pRg st="2" end="2"/>
                                            </p:txEl>
                                          </p:spTgt>
                                        </p:tgtEl>
                                        <p:attrNameLst>
                                          <p:attrName>style.visibility</p:attrName>
                                        </p:attrNameLst>
                                      </p:cBhvr>
                                      <p:to>
                                        <p:strVal val="visible"/>
                                      </p:to>
                                    </p:set>
                                    <p:animEffect transition="in" filter="fade">
                                      <p:cBhvr>
                                        <p:cTn id="107" dur="1000"/>
                                        <p:tgtEl>
                                          <p:spTgt spid="139">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139">
                                            <p:txEl>
                                              <p:pRg st="3" end="3"/>
                                            </p:txEl>
                                          </p:spTgt>
                                        </p:tgtEl>
                                        <p:attrNameLst>
                                          <p:attrName>style.visibility</p:attrName>
                                        </p:attrNameLst>
                                      </p:cBhvr>
                                      <p:to>
                                        <p:strVal val="visible"/>
                                      </p:to>
                                    </p:set>
                                    <p:animEffect transition="in" filter="fade">
                                      <p:cBhvr>
                                        <p:cTn id="112" dur="1000"/>
                                        <p:tgtEl>
                                          <p:spTgt spid="139">
                                            <p:txEl>
                                              <p:pRg st="3" end="3"/>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139">
                                            <p:txEl>
                                              <p:pRg st="4" end="4"/>
                                            </p:txEl>
                                          </p:spTgt>
                                        </p:tgtEl>
                                        <p:attrNameLst>
                                          <p:attrName>style.visibility</p:attrName>
                                        </p:attrNameLst>
                                      </p:cBhvr>
                                      <p:to>
                                        <p:strVal val="visible"/>
                                      </p:to>
                                    </p:set>
                                    <p:animEffect transition="in" filter="fade">
                                      <p:cBhvr>
                                        <p:cTn id="117" dur="1000"/>
                                        <p:tgtEl>
                                          <p:spTgt spid="139">
                                            <p:txEl>
                                              <p:pRg st="4" end="4"/>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139">
                                            <p:txEl>
                                              <p:pRg st="5" end="5"/>
                                            </p:txEl>
                                          </p:spTgt>
                                        </p:tgtEl>
                                        <p:attrNameLst>
                                          <p:attrName>style.visibility</p:attrName>
                                        </p:attrNameLst>
                                      </p:cBhvr>
                                      <p:to>
                                        <p:strVal val="visible"/>
                                      </p:to>
                                    </p:set>
                                    <p:animEffect transition="in" filter="fade">
                                      <p:cBhvr>
                                        <p:cTn id="122" dur="1000"/>
                                        <p:tgtEl>
                                          <p:spTgt spid="139">
                                            <p:txEl>
                                              <p:pRg st="5" end="5"/>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139">
                                            <p:txEl>
                                              <p:pRg st="6" end="6"/>
                                            </p:txEl>
                                          </p:spTgt>
                                        </p:tgtEl>
                                        <p:attrNameLst>
                                          <p:attrName>style.visibility</p:attrName>
                                        </p:attrNameLst>
                                      </p:cBhvr>
                                      <p:to>
                                        <p:strVal val="visible"/>
                                      </p:to>
                                    </p:set>
                                    <p:animEffect transition="in" filter="fade">
                                      <p:cBhvr>
                                        <p:cTn id="127" dur="1000"/>
                                        <p:tgtEl>
                                          <p:spTgt spid="139">
                                            <p:txEl>
                                              <p:pRg st="6" end="6"/>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139">
                                            <p:txEl>
                                              <p:pRg st="7" end="7"/>
                                            </p:txEl>
                                          </p:spTgt>
                                        </p:tgtEl>
                                        <p:attrNameLst>
                                          <p:attrName>style.visibility</p:attrName>
                                        </p:attrNameLst>
                                      </p:cBhvr>
                                      <p:to>
                                        <p:strVal val="visible"/>
                                      </p:to>
                                    </p:set>
                                    <p:animEffect transition="in" filter="fade">
                                      <p:cBhvr>
                                        <p:cTn id="132" dur="1000"/>
                                        <p:tgtEl>
                                          <p:spTgt spid="139">
                                            <p:txEl>
                                              <p:pRg st="7" end="7"/>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139">
                                            <p:txEl>
                                              <p:pRg st="8" end="8"/>
                                            </p:txEl>
                                          </p:spTgt>
                                        </p:tgtEl>
                                        <p:attrNameLst>
                                          <p:attrName>style.visibility</p:attrName>
                                        </p:attrNameLst>
                                      </p:cBhvr>
                                      <p:to>
                                        <p:strVal val="visible"/>
                                      </p:to>
                                    </p:set>
                                    <p:animEffect transition="in" filter="fade">
                                      <p:cBhvr>
                                        <p:cTn id="137" dur="1000"/>
                                        <p:tgtEl>
                                          <p:spTgt spid="139">
                                            <p:txEl>
                                              <p:pRg st="8" end="8"/>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139">
                                            <p:txEl>
                                              <p:pRg st="0" end="0"/>
                                            </p:txEl>
                                          </p:spTgt>
                                        </p:tgtEl>
                                        <p:attrNameLst>
                                          <p:attrName>style.visibility</p:attrName>
                                        </p:attrNameLst>
                                      </p:cBhvr>
                                      <p:to>
                                        <p:strVal val="visible"/>
                                      </p:to>
                                    </p:set>
                                    <p:animEffect transition="in" filter="fade">
                                      <p:cBhvr>
                                        <p:cTn id="142" dur="1000"/>
                                        <p:tgtEl>
                                          <p:spTgt spid="139">
                                            <p:txEl>
                                              <p:pRg st="0" end="0"/>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nodeType="clickEffect">
                                  <p:stCondLst>
                                    <p:cond delay="0"/>
                                  </p:stCondLst>
                                  <p:childTnLst>
                                    <p:set>
                                      <p:cBhvr>
                                        <p:cTn id="146" dur="1" fill="hold">
                                          <p:stCondLst>
                                            <p:cond delay="0"/>
                                          </p:stCondLst>
                                        </p:cTn>
                                        <p:tgtEl>
                                          <p:spTgt spid="139">
                                            <p:txEl>
                                              <p:pRg st="1" end="1"/>
                                            </p:txEl>
                                          </p:spTgt>
                                        </p:tgtEl>
                                        <p:attrNameLst>
                                          <p:attrName>style.visibility</p:attrName>
                                        </p:attrNameLst>
                                      </p:cBhvr>
                                      <p:to>
                                        <p:strVal val="visible"/>
                                      </p:to>
                                    </p:set>
                                    <p:animEffect transition="in" filter="fade">
                                      <p:cBhvr>
                                        <p:cTn id="147" dur="1000"/>
                                        <p:tgtEl>
                                          <p:spTgt spid="139">
                                            <p:txEl>
                                              <p:pRg st="1" end="1"/>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nodeType="clickEffect">
                                  <p:stCondLst>
                                    <p:cond delay="0"/>
                                  </p:stCondLst>
                                  <p:childTnLst>
                                    <p:set>
                                      <p:cBhvr>
                                        <p:cTn id="151" dur="1" fill="hold">
                                          <p:stCondLst>
                                            <p:cond delay="0"/>
                                          </p:stCondLst>
                                        </p:cTn>
                                        <p:tgtEl>
                                          <p:spTgt spid="139">
                                            <p:txEl>
                                              <p:pRg st="2" end="2"/>
                                            </p:txEl>
                                          </p:spTgt>
                                        </p:tgtEl>
                                        <p:attrNameLst>
                                          <p:attrName>style.visibility</p:attrName>
                                        </p:attrNameLst>
                                      </p:cBhvr>
                                      <p:to>
                                        <p:strVal val="visible"/>
                                      </p:to>
                                    </p:set>
                                    <p:animEffect transition="in" filter="fade">
                                      <p:cBhvr>
                                        <p:cTn id="152" dur="1000"/>
                                        <p:tgtEl>
                                          <p:spTgt spid="139">
                                            <p:txEl>
                                              <p:pRg st="2" end="2"/>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nodeType="clickEffect">
                                  <p:stCondLst>
                                    <p:cond delay="0"/>
                                  </p:stCondLst>
                                  <p:childTnLst>
                                    <p:set>
                                      <p:cBhvr>
                                        <p:cTn id="156" dur="1" fill="hold">
                                          <p:stCondLst>
                                            <p:cond delay="0"/>
                                          </p:stCondLst>
                                        </p:cTn>
                                        <p:tgtEl>
                                          <p:spTgt spid="139">
                                            <p:txEl>
                                              <p:pRg st="3" end="3"/>
                                            </p:txEl>
                                          </p:spTgt>
                                        </p:tgtEl>
                                        <p:attrNameLst>
                                          <p:attrName>style.visibility</p:attrName>
                                        </p:attrNameLst>
                                      </p:cBhvr>
                                      <p:to>
                                        <p:strVal val="visible"/>
                                      </p:to>
                                    </p:set>
                                    <p:animEffect transition="in" filter="fade">
                                      <p:cBhvr>
                                        <p:cTn id="157" dur="1000"/>
                                        <p:tgtEl>
                                          <p:spTgt spid="139">
                                            <p:txEl>
                                              <p:pRg st="3" end="3"/>
                                            </p:txEl>
                                          </p:spTgt>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nodeType="clickEffect">
                                  <p:stCondLst>
                                    <p:cond delay="0"/>
                                  </p:stCondLst>
                                  <p:childTnLst>
                                    <p:set>
                                      <p:cBhvr>
                                        <p:cTn id="161" dur="1" fill="hold">
                                          <p:stCondLst>
                                            <p:cond delay="0"/>
                                          </p:stCondLst>
                                        </p:cTn>
                                        <p:tgtEl>
                                          <p:spTgt spid="139">
                                            <p:txEl>
                                              <p:pRg st="4" end="4"/>
                                            </p:txEl>
                                          </p:spTgt>
                                        </p:tgtEl>
                                        <p:attrNameLst>
                                          <p:attrName>style.visibility</p:attrName>
                                        </p:attrNameLst>
                                      </p:cBhvr>
                                      <p:to>
                                        <p:strVal val="visible"/>
                                      </p:to>
                                    </p:set>
                                    <p:animEffect transition="in" filter="fade">
                                      <p:cBhvr>
                                        <p:cTn id="162" dur="1000"/>
                                        <p:tgtEl>
                                          <p:spTgt spid="139">
                                            <p:txEl>
                                              <p:pRg st="4" end="4"/>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nodeType="clickEffect">
                                  <p:stCondLst>
                                    <p:cond delay="0"/>
                                  </p:stCondLst>
                                  <p:childTnLst>
                                    <p:set>
                                      <p:cBhvr>
                                        <p:cTn id="166" dur="1" fill="hold">
                                          <p:stCondLst>
                                            <p:cond delay="0"/>
                                          </p:stCondLst>
                                        </p:cTn>
                                        <p:tgtEl>
                                          <p:spTgt spid="139">
                                            <p:txEl>
                                              <p:pRg st="5" end="5"/>
                                            </p:txEl>
                                          </p:spTgt>
                                        </p:tgtEl>
                                        <p:attrNameLst>
                                          <p:attrName>style.visibility</p:attrName>
                                        </p:attrNameLst>
                                      </p:cBhvr>
                                      <p:to>
                                        <p:strVal val="visible"/>
                                      </p:to>
                                    </p:set>
                                    <p:animEffect transition="in" filter="fade">
                                      <p:cBhvr>
                                        <p:cTn id="167" dur="1000"/>
                                        <p:tgtEl>
                                          <p:spTgt spid="139">
                                            <p:txEl>
                                              <p:pRg st="5" end="5"/>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nodeType="clickEffect">
                                  <p:stCondLst>
                                    <p:cond delay="0"/>
                                  </p:stCondLst>
                                  <p:childTnLst>
                                    <p:set>
                                      <p:cBhvr>
                                        <p:cTn id="171" dur="1" fill="hold">
                                          <p:stCondLst>
                                            <p:cond delay="0"/>
                                          </p:stCondLst>
                                        </p:cTn>
                                        <p:tgtEl>
                                          <p:spTgt spid="139">
                                            <p:txEl>
                                              <p:pRg st="6" end="6"/>
                                            </p:txEl>
                                          </p:spTgt>
                                        </p:tgtEl>
                                        <p:attrNameLst>
                                          <p:attrName>style.visibility</p:attrName>
                                        </p:attrNameLst>
                                      </p:cBhvr>
                                      <p:to>
                                        <p:strVal val="visible"/>
                                      </p:to>
                                    </p:set>
                                    <p:animEffect transition="in" filter="fade">
                                      <p:cBhvr>
                                        <p:cTn id="172" dur="1000"/>
                                        <p:tgtEl>
                                          <p:spTgt spid="139">
                                            <p:txEl>
                                              <p:pRg st="6" end="6"/>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nodeType="clickEffect">
                                  <p:stCondLst>
                                    <p:cond delay="0"/>
                                  </p:stCondLst>
                                  <p:childTnLst>
                                    <p:set>
                                      <p:cBhvr>
                                        <p:cTn id="176" dur="1" fill="hold">
                                          <p:stCondLst>
                                            <p:cond delay="0"/>
                                          </p:stCondLst>
                                        </p:cTn>
                                        <p:tgtEl>
                                          <p:spTgt spid="139">
                                            <p:txEl>
                                              <p:pRg st="7" end="7"/>
                                            </p:txEl>
                                          </p:spTgt>
                                        </p:tgtEl>
                                        <p:attrNameLst>
                                          <p:attrName>style.visibility</p:attrName>
                                        </p:attrNameLst>
                                      </p:cBhvr>
                                      <p:to>
                                        <p:strVal val="visible"/>
                                      </p:to>
                                    </p:set>
                                    <p:animEffect transition="in" filter="fade">
                                      <p:cBhvr>
                                        <p:cTn id="177" dur="1000"/>
                                        <p:tgtEl>
                                          <p:spTgt spid="139">
                                            <p:txEl>
                                              <p:pRg st="7" end="7"/>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nodeType="clickEffect">
                                  <p:stCondLst>
                                    <p:cond delay="0"/>
                                  </p:stCondLst>
                                  <p:childTnLst>
                                    <p:set>
                                      <p:cBhvr>
                                        <p:cTn id="181" dur="1" fill="hold">
                                          <p:stCondLst>
                                            <p:cond delay="0"/>
                                          </p:stCondLst>
                                        </p:cTn>
                                        <p:tgtEl>
                                          <p:spTgt spid="139">
                                            <p:txEl>
                                              <p:pRg st="8" end="8"/>
                                            </p:txEl>
                                          </p:spTgt>
                                        </p:tgtEl>
                                        <p:attrNameLst>
                                          <p:attrName>style.visibility</p:attrName>
                                        </p:attrNameLst>
                                      </p:cBhvr>
                                      <p:to>
                                        <p:strVal val="visible"/>
                                      </p:to>
                                    </p:set>
                                    <p:animEffect transition="in" filter="fade">
                                      <p:cBhvr>
                                        <p:cTn id="182" dur="1000"/>
                                        <p:tgtEl>
                                          <p:spTgt spid="1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252550"/>
            <a:ext cx="8520599" cy="572699"/>
          </a:xfrm>
          <a:prstGeom prst="rect">
            <a:avLst/>
          </a:prstGeom>
        </p:spPr>
        <p:txBody>
          <a:bodyPr lIns="91425" tIns="91425" rIns="91425" bIns="91425" anchor="t" anchorCtr="0">
            <a:noAutofit/>
          </a:bodyPr>
          <a:lstStyle/>
          <a:p>
            <a:pPr lvl="0" algn="ctr">
              <a:spcBef>
                <a:spcPts val="0"/>
              </a:spcBef>
              <a:buNone/>
            </a:pPr>
            <a:r>
              <a:rPr lang="en">
                <a:latin typeface="Rock Salt"/>
                <a:ea typeface="Rock Salt"/>
                <a:cs typeface="Rock Salt"/>
                <a:sym typeface="Rock Salt"/>
              </a:rPr>
              <a:t>Essay Time...</a:t>
            </a:r>
          </a:p>
        </p:txBody>
      </p:sp>
      <p:sp>
        <p:nvSpPr>
          <p:cNvPr id="145" name="Shape 145"/>
          <p:cNvSpPr txBox="1">
            <a:spLocks noGrp="1"/>
          </p:cNvSpPr>
          <p:nvPr>
            <p:ph type="body" idx="1"/>
          </p:nvPr>
        </p:nvSpPr>
        <p:spPr>
          <a:xfrm>
            <a:off x="1368750" y="962400"/>
            <a:ext cx="7463399" cy="4063500"/>
          </a:xfrm>
          <a:prstGeom prst="rect">
            <a:avLst/>
          </a:prstGeom>
        </p:spPr>
        <p:txBody>
          <a:bodyPr lIns="91425" tIns="91425" rIns="91425" bIns="91425" anchor="t" anchorCtr="0">
            <a:noAutofit/>
          </a:bodyPr>
          <a:lstStyle/>
          <a:p>
            <a:pPr lvl="0" rtl="0">
              <a:spcBef>
                <a:spcPts val="0"/>
              </a:spcBef>
              <a:buNone/>
            </a:pPr>
            <a:r>
              <a:rPr lang="en" sz="1500" b="1">
                <a:solidFill>
                  <a:srgbClr val="000000"/>
                </a:solidFill>
                <a:latin typeface="Comic Sans MS"/>
                <a:ea typeface="Comic Sans MS"/>
                <a:cs typeface="Comic Sans MS"/>
                <a:sym typeface="Comic Sans MS"/>
              </a:rPr>
              <a:t>Read: </a:t>
            </a:r>
            <a:r>
              <a:rPr lang="en" sz="1500">
                <a:solidFill>
                  <a:srgbClr val="000000"/>
                </a:solidFill>
                <a:latin typeface="Comic Sans MS"/>
                <a:ea typeface="Comic Sans MS"/>
                <a:cs typeface="Comic Sans MS"/>
                <a:sym typeface="Comic Sans MS"/>
              </a:rPr>
              <a:t>The U.S. Post Office is releasing a new postage stamp. It’s looking for a historical figure who overcame obstacles and contributed something important to society. </a:t>
            </a:r>
          </a:p>
          <a:p>
            <a:pPr lvl="0" rtl="0">
              <a:spcBef>
                <a:spcPts val="0"/>
              </a:spcBef>
              <a:buNone/>
            </a:pPr>
            <a:r>
              <a:rPr lang="en" sz="1500" b="1">
                <a:solidFill>
                  <a:srgbClr val="000000"/>
                </a:solidFill>
                <a:latin typeface="Comic Sans MS"/>
                <a:ea typeface="Comic Sans MS"/>
                <a:cs typeface="Comic Sans MS"/>
                <a:sym typeface="Comic Sans MS"/>
              </a:rPr>
              <a:t>Think:</a:t>
            </a:r>
            <a:r>
              <a:rPr lang="en" sz="1500">
                <a:solidFill>
                  <a:srgbClr val="000000"/>
                </a:solidFill>
                <a:latin typeface="Comic Sans MS"/>
                <a:ea typeface="Comic Sans MS"/>
                <a:cs typeface="Comic Sans MS"/>
                <a:sym typeface="Comic Sans MS"/>
              </a:rPr>
              <a:t> </a:t>
            </a:r>
            <a:r>
              <a:rPr lang="en" sz="1500">
                <a:solidFill>
                  <a:schemeClr val="dk1"/>
                </a:solidFill>
                <a:latin typeface="Comic Sans MS"/>
                <a:ea typeface="Comic Sans MS"/>
                <a:cs typeface="Comic Sans MS"/>
                <a:sym typeface="Comic Sans MS"/>
              </a:rPr>
              <a:t>A hero is a person who is courageous, outstanding, or noble. In what way was Vivien Thomas a hero? </a:t>
            </a:r>
          </a:p>
          <a:p>
            <a:pPr lvl="0" rtl="0">
              <a:spcBef>
                <a:spcPts val="0"/>
              </a:spcBef>
              <a:buNone/>
            </a:pPr>
            <a:r>
              <a:rPr lang="en" sz="1500" b="1">
                <a:solidFill>
                  <a:srgbClr val="000000"/>
                </a:solidFill>
                <a:latin typeface="Comic Sans MS"/>
                <a:ea typeface="Comic Sans MS"/>
                <a:cs typeface="Comic Sans MS"/>
                <a:sym typeface="Comic Sans MS"/>
              </a:rPr>
              <a:t>Write:</a:t>
            </a:r>
            <a:r>
              <a:rPr lang="en" sz="1500">
                <a:solidFill>
                  <a:srgbClr val="000000"/>
                </a:solidFill>
                <a:latin typeface="Comic Sans MS"/>
                <a:ea typeface="Comic Sans MS"/>
                <a:cs typeface="Comic Sans MS"/>
                <a:sym typeface="Comic Sans MS"/>
              </a:rPr>
              <a:t> Write an essay arguing that Vivien Thomas should be on the new stamp. </a:t>
            </a:r>
          </a:p>
          <a:p>
            <a:pPr lvl="0" rtl="0">
              <a:spcBef>
                <a:spcPts val="0"/>
              </a:spcBef>
              <a:buNone/>
            </a:pPr>
            <a:r>
              <a:rPr lang="en" sz="1500" b="1">
                <a:solidFill>
                  <a:srgbClr val="000000"/>
                </a:solidFill>
                <a:latin typeface="Comic Sans MS"/>
                <a:ea typeface="Comic Sans MS"/>
                <a:cs typeface="Comic Sans MS"/>
                <a:sym typeface="Comic Sans MS"/>
              </a:rPr>
              <a:t>Be sure to</a:t>
            </a:r>
            <a:r>
              <a:rPr lang="en" sz="1500">
                <a:solidFill>
                  <a:srgbClr val="000000"/>
                </a:solidFill>
                <a:latin typeface="Comic Sans MS"/>
                <a:ea typeface="Comic Sans MS"/>
                <a:cs typeface="Comic Sans MS"/>
                <a:sym typeface="Comic Sans MS"/>
              </a:rPr>
              <a:t>:</a:t>
            </a:r>
          </a:p>
          <a:p>
            <a:pPr marL="457200" lvl="0" indent="-323850" rtl="0">
              <a:spcBef>
                <a:spcPts val="0"/>
              </a:spcBef>
              <a:buClr>
                <a:srgbClr val="000000"/>
              </a:buClr>
              <a:buSzPct val="100000"/>
              <a:buFont typeface="Comic Sans MS"/>
              <a:buChar char="➢"/>
            </a:pPr>
            <a:r>
              <a:rPr lang="en" sz="1500">
                <a:solidFill>
                  <a:srgbClr val="000000"/>
                </a:solidFill>
                <a:latin typeface="Comic Sans MS"/>
                <a:ea typeface="Comic Sans MS"/>
                <a:cs typeface="Comic Sans MS"/>
                <a:sym typeface="Comic Sans MS"/>
              </a:rPr>
              <a:t>have a clearly stated central idea </a:t>
            </a:r>
          </a:p>
          <a:p>
            <a:pPr marL="457200" lvl="0" indent="-323850" rtl="0">
              <a:spcBef>
                <a:spcPts val="0"/>
              </a:spcBef>
              <a:buClr>
                <a:srgbClr val="000000"/>
              </a:buClr>
              <a:buSzPct val="100000"/>
              <a:buFont typeface="Comic Sans MS"/>
              <a:buChar char="➢"/>
            </a:pPr>
            <a:r>
              <a:rPr lang="en" sz="1500">
                <a:solidFill>
                  <a:srgbClr val="000000"/>
                </a:solidFill>
                <a:latin typeface="Comic Sans MS"/>
                <a:ea typeface="Comic Sans MS"/>
                <a:cs typeface="Comic Sans MS"/>
                <a:sym typeface="Comic Sans MS"/>
              </a:rPr>
              <a:t>use supporting evidence </a:t>
            </a:r>
          </a:p>
          <a:p>
            <a:pPr marL="457200" lvl="0" indent="-323850" rtl="0">
              <a:spcBef>
                <a:spcPts val="0"/>
              </a:spcBef>
              <a:buClr>
                <a:srgbClr val="000000"/>
              </a:buClr>
              <a:buSzPct val="100000"/>
              <a:buFont typeface="Comic Sans MS"/>
              <a:buChar char="➢"/>
            </a:pPr>
            <a:r>
              <a:rPr lang="en" sz="1500">
                <a:solidFill>
                  <a:srgbClr val="000000"/>
                </a:solidFill>
                <a:latin typeface="Comic Sans MS"/>
                <a:ea typeface="Comic Sans MS"/>
                <a:cs typeface="Comic Sans MS"/>
                <a:sym typeface="Comic Sans MS"/>
              </a:rPr>
              <a:t>have good organization and transitions </a:t>
            </a:r>
          </a:p>
          <a:p>
            <a:pPr marL="457200" lvl="0" indent="-323850">
              <a:spcBef>
                <a:spcPts val="0"/>
              </a:spcBef>
              <a:buClr>
                <a:srgbClr val="000000"/>
              </a:buClr>
              <a:buSzPct val="100000"/>
              <a:buFont typeface="Comic Sans MS"/>
              <a:buChar char="➢"/>
            </a:pPr>
            <a:r>
              <a:rPr lang="en" sz="1500">
                <a:solidFill>
                  <a:srgbClr val="000000"/>
                </a:solidFill>
                <a:latin typeface="Comic Sans MS"/>
                <a:ea typeface="Comic Sans MS"/>
                <a:cs typeface="Comic Sans MS"/>
                <a:sym typeface="Comic Sans MS"/>
              </a:rPr>
              <a:t>check grammar, spelling, and punctuation</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 calcmode="lin" valueType="num">
                                      <p:cBhvr additive="base">
                                        <p:cTn id="7" dur="1700"/>
                                        <p:tgtEl>
                                          <p:spTgt spid="14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 calcmode="lin" valueType="num">
                                      <p:cBhvr additive="base">
                                        <p:cTn id="12" dur="1700"/>
                                        <p:tgtEl>
                                          <p:spTgt spid="145">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 calcmode="lin" valueType="num">
                                      <p:cBhvr additive="base">
                                        <p:cTn id="17" dur="1700"/>
                                        <p:tgtEl>
                                          <p:spTgt spid="145">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 calcmode="lin" valueType="num">
                                      <p:cBhvr additive="base">
                                        <p:cTn id="22" dur="1700"/>
                                        <p:tgtEl>
                                          <p:spTgt spid="145">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5">
                                            <p:txEl>
                                              <p:pRg st="4" end="4"/>
                                            </p:txEl>
                                          </p:spTgt>
                                        </p:tgtEl>
                                        <p:attrNameLst>
                                          <p:attrName>style.visibility</p:attrName>
                                        </p:attrNameLst>
                                      </p:cBhvr>
                                      <p:to>
                                        <p:strVal val="visible"/>
                                      </p:to>
                                    </p:set>
                                    <p:anim calcmode="lin" valueType="num">
                                      <p:cBhvr additive="base">
                                        <p:cTn id="27" dur="1700"/>
                                        <p:tgtEl>
                                          <p:spTgt spid="145">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45">
                                            <p:txEl>
                                              <p:pRg st="5" end="5"/>
                                            </p:txEl>
                                          </p:spTgt>
                                        </p:tgtEl>
                                        <p:attrNameLst>
                                          <p:attrName>style.visibility</p:attrName>
                                        </p:attrNameLst>
                                      </p:cBhvr>
                                      <p:to>
                                        <p:strVal val="visible"/>
                                      </p:to>
                                    </p:set>
                                    <p:anim calcmode="lin" valueType="num">
                                      <p:cBhvr additive="base">
                                        <p:cTn id="32" dur="1700"/>
                                        <p:tgtEl>
                                          <p:spTgt spid="145">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45">
                                            <p:txEl>
                                              <p:pRg st="6" end="6"/>
                                            </p:txEl>
                                          </p:spTgt>
                                        </p:tgtEl>
                                        <p:attrNameLst>
                                          <p:attrName>style.visibility</p:attrName>
                                        </p:attrNameLst>
                                      </p:cBhvr>
                                      <p:to>
                                        <p:strVal val="visible"/>
                                      </p:to>
                                    </p:set>
                                    <p:anim calcmode="lin" valueType="num">
                                      <p:cBhvr additive="base">
                                        <p:cTn id="37" dur="1700"/>
                                        <p:tgtEl>
                                          <p:spTgt spid="145">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45">
                                            <p:txEl>
                                              <p:pRg st="7" end="7"/>
                                            </p:txEl>
                                          </p:spTgt>
                                        </p:tgtEl>
                                        <p:attrNameLst>
                                          <p:attrName>style.visibility</p:attrName>
                                        </p:attrNameLst>
                                      </p:cBhvr>
                                      <p:to>
                                        <p:strVal val="visible"/>
                                      </p:to>
                                    </p:set>
                                    <p:anim calcmode="lin" valueType="num">
                                      <p:cBhvr additive="base">
                                        <p:cTn id="42" dur="1700"/>
                                        <p:tgtEl>
                                          <p:spTgt spid="145">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latin typeface="Rock Salt"/>
                <a:ea typeface="Rock Salt"/>
                <a:cs typeface="Rock Salt"/>
                <a:sym typeface="Rock Salt"/>
              </a:rPr>
              <a:t>Preview Vocabulary</a:t>
            </a:r>
          </a:p>
        </p:txBody>
      </p:sp>
      <p:sp>
        <p:nvSpPr>
          <p:cNvPr id="62" name="Shape 6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Comic Sans MS"/>
                <a:ea typeface="Comic Sans MS"/>
                <a:cs typeface="Comic Sans MS"/>
                <a:sym typeface="Comic Sans MS"/>
              </a:rPr>
              <a:t>1. </a:t>
            </a:r>
            <a:r>
              <a:rPr lang="en" b="1">
                <a:solidFill>
                  <a:srgbClr val="000000"/>
                </a:solidFill>
                <a:latin typeface="Comic Sans MS"/>
                <a:ea typeface="Comic Sans MS"/>
                <a:cs typeface="Comic Sans MS"/>
                <a:sym typeface="Comic Sans MS"/>
              </a:rPr>
              <a:t>brash </a:t>
            </a:r>
            <a:r>
              <a:rPr lang="en">
                <a:solidFill>
                  <a:srgbClr val="000000"/>
                </a:solidFill>
                <a:latin typeface="Comic Sans MS"/>
                <a:ea typeface="Comic Sans MS"/>
                <a:cs typeface="Comic Sans MS"/>
                <a:sym typeface="Comic Sans MS"/>
              </a:rPr>
              <a:t>(BRASH) adjective; A brash person is confident and aggressive, sometimes in a rude or unpleasant way. For example, a brash reporter might offend a celebrity by asking too many personal questions during an interview.</a:t>
            </a:r>
            <a:r>
              <a:rPr lang="en">
                <a:solidFill>
                  <a:srgbClr val="000000"/>
                </a:solidFill>
              </a:rPr>
              <a:t> </a:t>
            </a:r>
          </a:p>
        </p:txBody>
      </p:sp>
      <p:pic>
        <p:nvPicPr>
          <p:cNvPr id="63" name="Shape 63"/>
          <p:cNvPicPr preferRelativeResize="0"/>
          <p:nvPr/>
        </p:nvPicPr>
        <p:blipFill>
          <a:blip r:embed="rId3">
            <a:alphaModFix/>
          </a:blip>
          <a:stretch>
            <a:fillRect/>
          </a:stretch>
        </p:blipFill>
        <p:spPr>
          <a:xfrm>
            <a:off x="2602825" y="2340287"/>
            <a:ext cx="3810000" cy="2066925"/>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10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additive="base">
                                        <p:cTn id="12" dur="1000"/>
                                        <p:tgtEl>
                                          <p:spTgt spid="6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latin typeface="Rock Salt"/>
                <a:ea typeface="Rock Salt"/>
                <a:cs typeface="Rock Salt"/>
                <a:sym typeface="Rock Salt"/>
              </a:rPr>
              <a:t>Preview Vocabulary</a:t>
            </a:r>
          </a:p>
        </p:txBody>
      </p:sp>
      <p:sp>
        <p:nvSpPr>
          <p:cNvPr id="69" name="Shape 6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Comic Sans MS"/>
                <a:ea typeface="Comic Sans MS"/>
                <a:cs typeface="Comic Sans MS"/>
                <a:sym typeface="Comic Sans MS"/>
              </a:rPr>
              <a:t>2. </a:t>
            </a:r>
            <a:r>
              <a:rPr lang="en" b="1">
                <a:solidFill>
                  <a:srgbClr val="000000"/>
                </a:solidFill>
                <a:latin typeface="Comic Sans MS"/>
                <a:ea typeface="Comic Sans MS"/>
                <a:cs typeface="Comic Sans MS"/>
                <a:sym typeface="Comic Sans MS"/>
              </a:rPr>
              <a:t>cardiologist </a:t>
            </a:r>
            <a:r>
              <a:rPr lang="en">
                <a:solidFill>
                  <a:srgbClr val="000000"/>
                </a:solidFill>
                <a:latin typeface="Comic Sans MS"/>
                <a:ea typeface="Comic Sans MS"/>
                <a:cs typeface="Comic Sans MS"/>
                <a:sym typeface="Comic Sans MS"/>
              </a:rPr>
              <a:t>(kahr-dee-OL-uh-jist) noun; Cardiology is the study of the heart and diseases that affect the heart. A cardiologist is a doctor who specializes in the treatment of diseases related to the heart.</a:t>
            </a:r>
          </a:p>
        </p:txBody>
      </p:sp>
      <p:pic>
        <p:nvPicPr>
          <p:cNvPr id="70" name="Shape 70"/>
          <p:cNvPicPr preferRelativeResize="0"/>
          <p:nvPr/>
        </p:nvPicPr>
        <p:blipFill>
          <a:blip r:embed="rId3">
            <a:alphaModFix/>
          </a:blip>
          <a:stretch>
            <a:fillRect/>
          </a:stretch>
        </p:blipFill>
        <p:spPr>
          <a:xfrm>
            <a:off x="3910000" y="2617600"/>
            <a:ext cx="1323975" cy="1619250"/>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1000"/>
                                        <p:tgtEl>
                                          <p:spTgt spid="6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additive="base">
                                        <p:cTn id="12" dur="1000"/>
                                        <p:tgtEl>
                                          <p:spTgt spid="7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latin typeface="Rock Salt"/>
                <a:ea typeface="Rock Salt"/>
                <a:cs typeface="Rock Salt"/>
                <a:sym typeface="Rock Salt"/>
              </a:rPr>
              <a:t>Preview Vocabulary</a:t>
            </a:r>
          </a:p>
        </p:txBody>
      </p:sp>
      <p:sp>
        <p:nvSpPr>
          <p:cNvPr id="76" name="Shape 76"/>
          <p:cNvSpPr txBox="1">
            <a:spLocks noGrp="1"/>
          </p:cNvSpPr>
          <p:nvPr>
            <p:ph type="body" idx="1"/>
          </p:nvPr>
        </p:nvSpPr>
        <p:spPr>
          <a:xfrm>
            <a:off x="311700" y="1152475"/>
            <a:ext cx="8520599" cy="38628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Comic Sans MS"/>
                <a:ea typeface="Comic Sans MS"/>
                <a:cs typeface="Comic Sans MS"/>
                <a:sym typeface="Comic Sans MS"/>
              </a:rPr>
              <a:t>3. </a:t>
            </a:r>
            <a:r>
              <a:rPr lang="en" b="1">
                <a:solidFill>
                  <a:srgbClr val="000000"/>
                </a:solidFill>
                <a:latin typeface="Comic Sans MS"/>
                <a:ea typeface="Comic Sans MS"/>
                <a:cs typeface="Comic Sans MS"/>
                <a:sym typeface="Comic Sans MS"/>
              </a:rPr>
              <a:t>delicate </a:t>
            </a:r>
            <a:r>
              <a:rPr lang="en">
                <a:solidFill>
                  <a:srgbClr val="000000"/>
                </a:solidFill>
                <a:latin typeface="Comic Sans MS"/>
                <a:ea typeface="Comic Sans MS"/>
                <a:cs typeface="Comic Sans MS"/>
                <a:sym typeface="Comic Sans MS"/>
              </a:rPr>
              <a:t>(DEHL-ih-kit) adjective; Something that is delicate is easily damaged, usually because it is tiny, light, or thin. Flower petals, spiderwebs, and lace are delicate objects. But someone’s feelings can be delicate too, if they are easily hurt. An activity can be described as delicate if it is difficult and requires great skill and care to accomplish—in other words, if it can easily go wrong.</a:t>
            </a:r>
            <a:r>
              <a:rPr lang="en"/>
              <a:t> </a:t>
            </a:r>
          </a:p>
        </p:txBody>
      </p:sp>
      <p:pic>
        <p:nvPicPr>
          <p:cNvPr id="77" name="Shape 77"/>
          <p:cNvPicPr preferRelativeResize="0"/>
          <p:nvPr/>
        </p:nvPicPr>
        <p:blipFill>
          <a:blip r:embed="rId3">
            <a:alphaModFix/>
          </a:blip>
          <a:stretch>
            <a:fillRect/>
          </a:stretch>
        </p:blipFill>
        <p:spPr>
          <a:xfrm>
            <a:off x="3124237" y="2962048"/>
            <a:ext cx="2895525" cy="1794700"/>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10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 calcmode="lin" valueType="num">
                                      <p:cBhvr additive="base">
                                        <p:cTn id="12" dur="1000"/>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latin typeface="Rock Salt"/>
                <a:ea typeface="Rock Salt"/>
                <a:cs typeface="Rock Salt"/>
                <a:sym typeface="Rock Salt"/>
              </a:rPr>
              <a:t>Preview Vocabulary</a:t>
            </a:r>
          </a:p>
        </p:txBody>
      </p:sp>
      <p:sp>
        <p:nvSpPr>
          <p:cNvPr id="83" name="Shape 8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Comic Sans MS"/>
                <a:ea typeface="Comic Sans MS"/>
                <a:cs typeface="Comic Sans MS"/>
                <a:sym typeface="Comic Sans MS"/>
              </a:rPr>
              <a:t>4. </a:t>
            </a:r>
            <a:r>
              <a:rPr lang="en" b="1">
                <a:solidFill>
                  <a:srgbClr val="000000"/>
                </a:solidFill>
                <a:latin typeface="Comic Sans MS"/>
                <a:ea typeface="Comic Sans MS"/>
                <a:cs typeface="Comic Sans MS"/>
                <a:sym typeface="Comic Sans MS"/>
              </a:rPr>
              <a:t>menial </a:t>
            </a:r>
            <a:r>
              <a:rPr lang="en">
                <a:solidFill>
                  <a:srgbClr val="000000"/>
                </a:solidFill>
                <a:latin typeface="Comic Sans MS"/>
                <a:ea typeface="Comic Sans MS"/>
                <a:cs typeface="Comic Sans MS"/>
                <a:sym typeface="Comic Sans MS"/>
              </a:rPr>
              <a:t>(MEE-nee-uhl) adjective; A menial task is one that requires little or no training or skill to complete. Washing dishes, sweeping the floor, and scrubbing the toilet are examples of menial tasks. </a:t>
            </a:r>
          </a:p>
        </p:txBody>
      </p:sp>
      <p:pic>
        <p:nvPicPr>
          <p:cNvPr id="84" name="Shape 84"/>
          <p:cNvPicPr preferRelativeResize="0"/>
          <p:nvPr/>
        </p:nvPicPr>
        <p:blipFill>
          <a:blip r:embed="rId3">
            <a:alphaModFix/>
          </a:blip>
          <a:stretch>
            <a:fillRect/>
          </a:stretch>
        </p:blipFill>
        <p:spPr>
          <a:xfrm>
            <a:off x="5996012" y="2101887"/>
            <a:ext cx="1685925" cy="2466975"/>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84"/>
                                        </p:tgtEl>
                                        <p:attrNameLst>
                                          <p:attrName>style.visibility</p:attrName>
                                        </p:attrNameLst>
                                      </p:cBhvr>
                                      <p:to>
                                        <p:strVal val="visible"/>
                                      </p:to>
                                    </p:set>
                                    <p:anim calcmode="lin" valueType="num">
                                      <p:cBhvr additive="base">
                                        <p:cTn id="12" dur="1000"/>
                                        <p:tgtEl>
                                          <p:spTgt spid="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latin typeface="Rock Salt"/>
                <a:ea typeface="Rock Salt"/>
                <a:cs typeface="Rock Salt"/>
                <a:sym typeface="Rock Salt"/>
              </a:rPr>
              <a:t>Preview Vocabulary</a:t>
            </a:r>
          </a:p>
        </p:txBody>
      </p:sp>
      <p:sp>
        <p:nvSpPr>
          <p:cNvPr id="90" name="Shape 90"/>
          <p:cNvSpPr txBox="1">
            <a:spLocks noGrp="1"/>
          </p:cNvSpPr>
          <p:nvPr>
            <p:ph type="body" idx="1"/>
          </p:nvPr>
        </p:nvSpPr>
        <p:spPr>
          <a:xfrm>
            <a:off x="311700" y="1152475"/>
            <a:ext cx="8520599" cy="39162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Comic Sans MS"/>
                <a:ea typeface="Comic Sans MS"/>
                <a:cs typeface="Comic Sans MS"/>
                <a:sym typeface="Comic Sans MS"/>
              </a:rPr>
              <a:t>5. </a:t>
            </a:r>
            <a:r>
              <a:rPr lang="en" b="1">
                <a:solidFill>
                  <a:srgbClr val="000000"/>
                </a:solidFill>
                <a:latin typeface="Comic Sans MS"/>
                <a:ea typeface="Comic Sans MS"/>
                <a:cs typeface="Comic Sans MS"/>
                <a:sym typeface="Comic Sans MS"/>
              </a:rPr>
              <a:t>pediatric </a:t>
            </a:r>
            <a:r>
              <a:rPr lang="en">
                <a:solidFill>
                  <a:srgbClr val="000000"/>
                </a:solidFill>
                <a:latin typeface="Comic Sans MS"/>
                <a:ea typeface="Comic Sans MS"/>
                <a:cs typeface="Comic Sans MS"/>
                <a:sym typeface="Comic Sans MS"/>
              </a:rPr>
              <a:t>(pee-dee-A-trik) adjective; Pediatric is a medical word that means “related to the medical care or illnesses of babies and children.”</a:t>
            </a:r>
            <a:r>
              <a:rPr lang="en">
                <a:latin typeface="Comic Sans MS"/>
                <a:ea typeface="Comic Sans MS"/>
                <a:cs typeface="Comic Sans MS"/>
                <a:sym typeface="Comic Sans MS"/>
              </a:rPr>
              <a:t> </a:t>
            </a:r>
          </a:p>
        </p:txBody>
      </p:sp>
      <p:pic>
        <p:nvPicPr>
          <p:cNvPr id="91" name="Shape 91"/>
          <p:cNvPicPr preferRelativeResize="0"/>
          <p:nvPr/>
        </p:nvPicPr>
        <p:blipFill>
          <a:blip r:embed="rId3">
            <a:alphaModFix/>
          </a:blip>
          <a:stretch>
            <a:fillRect/>
          </a:stretch>
        </p:blipFill>
        <p:spPr>
          <a:xfrm>
            <a:off x="2245601" y="2008150"/>
            <a:ext cx="4269927" cy="2846625"/>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10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additive="base">
                                        <p:cTn id="12" dur="1000"/>
                                        <p:tgtEl>
                                          <p:spTgt spid="91"/>
                                        </p:tgtEl>
                                        <p:attrNameLst>
                                          <p:attrName>ppt_w</p:attrName>
                                        </p:attrNameLst>
                                      </p:cBhvr>
                                      <p:tavLst>
                                        <p:tav tm="0">
                                          <p:val>
                                            <p:strVal val="0"/>
                                          </p:val>
                                        </p:tav>
                                        <p:tav tm="100000">
                                          <p:val>
                                            <p:strVal val="#ppt_w"/>
                                          </p:val>
                                        </p:tav>
                                      </p:tavLst>
                                    </p:anim>
                                    <p:anim calcmode="lin" valueType="num">
                                      <p:cBhvr additive="base">
                                        <p:cTn id="13" dur="1000"/>
                                        <p:tgtEl>
                                          <p:spTgt spid="9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latin typeface="Rock Salt"/>
                <a:ea typeface="Rock Salt"/>
                <a:cs typeface="Rock Salt"/>
                <a:sym typeface="Rock Salt"/>
              </a:rPr>
              <a:t>Preview Vocabulary</a:t>
            </a:r>
          </a:p>
        </p:txBody>
      </p:sp>
      <p:sp>
        <p:nvSpPr>
          <p:cNvPr id="97" name="Shape 97"/>
          <p:cNvSpPr txBox="1">
            <a:spLocks noGrp="1"/>
          </p:cNvSpPr>
          <p:nvPr>
            <p:ph type="body" idx="1"/>
          </p:nvPr>
        </p:nvSpPr>
        <p:spPr>
          <a:xfrm>
            <a:off x="311700" y="1152475"/>
            <a:ext cx="8520599" cy="38307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Comic Sans MS"/>
                <a:ea typeface="Comic Sans MS"/>
                <a:cs typeface="Comic Sans MS"/>
                <a:sym typeface="Comic Sans MS"/>
              </a:rPr>
              <a:t>6. </a:t>
            </a:r>
            <a:r>
              <a:rPr lang="en" b="1">
                <a:solidFill>
                  <a:srgbClr val="000000"/>
                </a:solidFill>
                <a:latin typeface="Comic Sans MS"/>
                <a:ea typeface="Comic Sans MS"/>
                <a:cs typeface="Comic Sans MS"/>
                <a:sym typeface="Comic Sans MS"/>
              </a:rPr>
              <a:t>reluctance </a:t>
            </a:r>
            <a:r>
              <a:rPr lang="en">
                <a:solidFill>
                  <a:srgbClr val="000000"/>
                </a:solidFill>
                <a:latin typeface="Comic Sans MS"/>
                <a:ea typeface="Comic Sans MS"/>
                <a:cs typeface="Comic Sans MS"/>
                <a:sym typeface="Comic Sans MS"/>
              </a:rPr>
              <a:t>(reh-LUHK-tuhns) noun; The adjective reluctant means “feeling or showing doubt, hesitation, or unwillingness.” Reluctance is the state of being reluctant. If your little brother is afraid of the dark, he might express reluctance to go on a camping trip in the woods.</a:t>
            </a:r>
          </a:p>
        </p:txBody>
      </p:sp>
      <p:pic>
        <p:nvPicPr>
          <p:cNvPr id="98" name="Shape 98"/>
          <p:cNvPicPr preferRelativeResize="0"/>
          <p:nvPr/>
        </p:nvPicPr>
        <p:blipFill>
          <a:blip r:embed="rId3">
            <a:alphaModFix/>
          </a:blip>
          <a:stretch>
            <a:fillRect/>
          </a:stretch>
        </p:blipFill>
        <p:spPr>
          <a:xfrm>
            <a:off x="2575912" y="2566375"/>
            <a:ext cx="3992174" cy="2245600"/>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FF"/>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latin typeface="Rock Salt"/>
                <a:ea typeface="Rock Salt"/>
                <a:cs typeface="Rock Salt"/>
                <a:sym typeface="Rock Salt"/>
              </a:rPr>
              <a:t>Preview Vocabulary</a:t>
            </a:r>
          </a:p>
        </p:txBody>
      </p:sp>
      <p:sp>
        <p:nvSpPr>
          <p:cNvPr id="104" name="Shape 104"/>
          <p:cNvSpPr txBox="1">
            <a:spLocks noGrp="1"/>
          </p:cNvSpPr>
          <p:nvPr>
            <p:ph type="body" idx="1"/>
          </p:nvPr>
        </p:nvSpPr>
        <p:spPr>
          <a:xfrm>
            <a:off x="311700" y="1152475"/>
            <a:ext cx="8520599" cy="3873300"/>
          </a:xfrm>
          <a:prstGeom prst="rect">
            <a:avLst/>
          </a:prstGeom>
        </p:spPr>
        <p:txBody>
          <a:bodyPr lIns="91425" tIns="91425" rIns="91425" bIns="91425" anchor="t" anchorCtr="0">
            <a:noAutofit/>
          </a:bodyPr>
          <a:lstStyle/>
          <a:p>
            <a:pPr lvl="0" rtl="0">
              <a:spcBef>
                <a:spcPts val="0"/>
              </a:spcBef>
              <a:buNone/>
            </a:pPr>
            <a:r>
              <a:rPr lang="en">
                <a:solidFill>
                  <a:srgbClr val="000000"/>
                </a:solidFill>
                <a:latin typeface="Comic Sans MS"/>
                <a:ea typeface="Comic Sans MS"/>
                <a:cs typeface="Comic Sans MS"/>
                <a:sym typeface="Comic Sans MS"/>
              </a:rPr>
              <a:t>7. </a:t>
            </a:r>
            <a:r>
              <a:rPr lang="en" b="1">
                <a:solidFill>
                  <a:srgbClr val="000000"/>
                </a:solidFill>
                <a:latin typeface="Comic Sans MS"/>
                <a:ea typeface="Comic Sans MS"/>
                <a:cs typeface="Comic Sans MS"/>
                <a:sym typeface="Comic Sans MS"/>
              </a:rPr>
              <a:t>rigorous </a:t>
            </a:r>
            <a:r>
              <a:rPr lang="en">
                <a:solidFill>
                  <a:srgbClr val="000000"/>
                </a:solidFill>
                <a:latin typeface="Comic Sans MS"/>
                <a:ea typeface="Comic Sans MS"/>
                <a:cs typeface="Comic Sans MS"/>
                <a:sym typeface="Comic Sans MS"/>
              </a:rPr>
              <a:t>(RIG-er-uhs) adjective; Something that is rigorous is strict and demanding, and demands that the rules be closely followed. A doctor might put a patient on a rigorous diet and exercise program. If a school has rigorous standards, it has high standards and doesn’t allow any messing around—you are expected to meet those standards! </a:t>
            </a:r>
          </a:p>
        </p:txBody>
      </p:sp>
      <p:pic>
        <p:nvPicPr>
          <p:cNvPr id="105" name="Shape 105"/>
          <p:cNvPicPr preferRelativeResize="0"/>
          <p:nvPr/>
        </p:nvPicPr>
        <p:blipFill>
          <a:blip r:embed="rId3">
            <a:alphaModFix/>
          </a:blip>
          <a:stretch>
            <a:fillRect/>
          </a:stretch>
        </p:blipFill>
        <p:spPr>
          <a:xfrm>
            <a:off x="2439900" y="2929850"/>
            <a:ext cx="4392599" cy="188214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 calcmode="lin" valueType="num">
                                      <p:cBhvr additive="base">
                                        <p:cTn id="12" dur="1000"/>
                                        <p:tgtEl>
                                          <p:spTgt spid="10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spcBef>
                <a:spcPts val="0"/>
              </a:spcBef>
              <a:buNone/>
            </a:pPr>
            <a:r>
              <a:rPr lang="en" sz="2400" b="1">
                <a:solidFill>
                  <a:srgbClr val="000000"/>
                </a:solidFill>
                <a:latin typeface="Rock Salt"/>
                <a:ea typeface="Rock Salt"/>
                <a:cs typeface="Rock Salt"/>
                <a:sym typeface="Rock Salt"/>
              </a:rPr>
              <a:t>Essential Questions</a:t>
            </a:r>
          </a:p>
        </p:txBody>
      </p:sp>
      <p:sp>
        <p:nvSpPr>
          <p:cNvPr id="111" name="Shape 111"/>
          <p:cNvSpPr/>
          <p:nvPr/>
        </p:nvSpPr>
        <p:spPr>
          <a:xfrm>
            <a:off x="6020425" y="2833725"/>
            <a:ext cx="2491500" cy="1154999"/>
          </a:xfrm>
          <a:prstGeom prst="wedgeRectCallout">
            <a:avLst>
              <a:gd name="adj1" fmla="val -20833"/>
              <a:gd name="adj2" fmla="val 62500"/>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rtl="0">
              <a:lnSpc>
                <a:spcPct val="120000"/>
              </a:lnSpc>
              <a:spcBef>
                <a:spcPts val="0"/>
              </a:spcBef>
              <a:buNone/>
            </a:pPr>
            <a:endParaRPr sz="1200" b="1">
              <a:latin typeface="Comic Sans MS"/>
              <a:ea typeface="Comic Sans MS"/>
              <a:cs typeface="Comic Sans MS"/>
              <a:sym typeface="Comic Sans MS"/>
            </a:endParaRPr>
          </a:p>
          <a:p>
            <a:pPr lvl="0" rtl="0">
              <a:lnSpc>
                <a:spcPct val="120000"/>
              </a:lnSpc>
              <a:spcBef>
                <a:spcPts val="0"/>
              </a:spcBef>
              <a:buNone/>
            </a:pPr>
            <a:endParaRPr sz="1200" b="1">
              <a:latin typeface="Comic Sans MS"/>
              <a:ea typeface="Comic Sans MS"/>
              <a:cs typeface="Comic Sans MS"/>
              <a:sym typeface="Comic Sans MS"/>
            </a:endParaRPr>
          </a:p>
          <a:p>
            <a:pPr lvl="0" rtl="0">
              <a:lnSpc>
                <a:spcPct val="120000"/>
              </a:lnSpc>
              <a:spcBef>
                <a:spcPts val="0"/>
              </a:spcBef>
              <a:buClr>
                <a:schemeClr val="dk1"/>
              </a:buClr>
              <a:buFont typeface="Arial"/>
              <a:buNone/>
            </a:pPr>
            <a:r>
              <a:rPr lang="en" b="1">
                <a:latin typeface="Comic Sans MS"/>
                <a:ea typeface="Comic Sans MS"/>
                <a:cs typeface="Comic Sans MS"/>
                <a:sym typeface="Comic Sans MS"/>
              </a:rPr>
              <a:t>Why are some historical figures remembered better than others?</a:t>
            </a:r>
          </a:p>
          <a:p>
            <a:pPr lvl="0" rtl="0">
              <a:lnSpc>
                <a:spcPct val="120000"/>
              </a:lnSpc>
              <a:spcBef>
                <a:spcPts val="0"/>
              </a:spcBef>
              <a:buClr>
                <a:schemeClr val="dk1"/>
              </a:buClr>
              <a:buFont typeface="Arial"/>
              <a:buNone/>
            </a:pPr>
            <a:endParaRPr sz="750" b="1">
              <a:solidFill>
                <a:srgbClr val="666666"/>
              </a:solidFill>
              <a:highlight>
                <a:srgbClr val="FFFFFF"/>
              </a:highlight>
              <a:latin typeface="Verdana"/>
              <a:ea typeface="Verdana"/>
              <a:cs typeface="Verdana"/>
              <a:sym typeface="Verdana"/>
            </a:endParaRPr>
          </a:p>
          <a:p>
            <a:pPr lvl="0" rtl="0">
              <a:lnSpc>
                <a:spcPct val="120000"/>
              </a:lnSpc>
              <a:spcBef>
                <a:spcPts val="0"/>
              </a:spcBef>
              <a:buClr>
                <a:schemeClr val="dk1"/>
              </a:buClr>
              <a:buFont typeface="Arial"/>
              <a:buNone/>
            </a:pPr>
            <a:endParaRPr sz="750" b="1">
              <a:solidFill>
                <a:srgbClr val="666666"/>
              </a:solidFill>
              <a:highlight>
                <a:srgbClr val="FFFFFF"/>
              </a:highlight>
              <a:latin typeface="Verdana"/>
              <a:ea typeface="Verdana"/>
              <a:cs typeface="Verdana"/>
              <a:sym typeface="Verdana"/>
            </a:endParaRPr>
          </a:p>
          <a:p>
            <a:pPr lvl="0">
              <a:spcBef>
                <a:spcPts val="0"/>
              </a:spcBef>
              <a:buNone/>
            </a:pPr>
            <a:endParaRPr/>
          </a:p>
        </p:txBody>
      </p:sp>
      <p:sp>
        <p:nvSpPr>
          <p:cNvPr id="112" name="Shape 112"/>
          <p:cNvSpPr/>
          <p:nvPr/>
        </p:nvSpPr>
        <p:spPr>
          <a:xfrm>
            <a:off x="4640900" y="1017725"/>
            <a:ext cx="2031600" cy="1101300"/>
          </a:xfrm>
          <a:prstGeom prst="wedgeRoundRectCallout">
            <a:avLst>
              <a:gd name="adj1" fmla="val -20833"/>
              <a:gd name="adj2" fmla="val 62500"/>
              <a:gd name="adj3" fmla="val 0"/>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rtl="0">
              <a:lnSpc>
                <a:spcPct val="120000"/>
              </a:lnSpc>
              <a:spcBef>
                <a:spcPts val="0"/>
              </a:spcBef>
              <a:buClr>
                <a:schemeClr val="dk1"/>
              </a:buClr>
              <a:buFont typeface="Arial"/>
              <a:buNone/>
            </a:pPr>
            <a:r>
              <a:rPr lang="en" b="1">
                <a:latin typeface="Comic Sans MS"/>
                <a:ea typeface="Comic Sans MS"/>
                <a:cs typeface="Comic Sans MS"/>
                <a:sym typeface="Comic Sans MS"/>
              </a:rPr>
              <a:t>How does prejudice affect society?</a:t>
            </a:r>
          </a:p>
        </p:txBody>
      </p:sp>
      <p:sp>
        <p:nvSpPr>
          <p:cNvPr id="113" name="Shape 113"/>
          <p:cNvSpPr/>
          <p:nvPr/>
        </p:nvSpPr>
        <p:spPr>
          <a:xfrm>
            <a:off x="367850" y="1017725"/>
            <a:ext cx="2235000" cy="1336800"/>
          </a:xfrm>
          <a:prstGeom prst="wedgeEllipseCallout">
            <a:avLst>
              <a:gd name="adj1" fmla="val -20833"/>
              <a:gd name="adj2" fmla="val 62500"/>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rtl="0">
              <a:lnSpc>
                <a:spcPct val="120000"/>
              </a:lnSpc>
              <a:spcBef>
                <a:spcPts val="0"/>
              </a:spcBef>
              <a:buClr>
                <a:schemeClr val="dk1"/>
              </a:buClr>
              <a:buFont typeface="Arial"/>
              <a:buNone/>
            </a:pPr>
            <a:r>
              <a:rPr lang="en" b="1">
                <a:latin typeface="Comic Sans MS"/>
                <a:ea typeface="Comic Sans MS"/>
                <a:cs typeface="Comic Sans MS"/>
                <a:sym typeface="Comic Sans MS"/>
              </a:rPr>
              <a:t>How do people overcome challenges?</a:t>
            </a:r>
          </a:p>
        </p:txBody>
      </p:sp>
      <p:sp>
        <p:nvSpPr>
          <p:cNvPr id="114" name="Shape 114"/>
          <p:cNvSpPr txBox="1">
            <a:spLocks noGrp="1"/>
          </p:cNvSpPr>
          <p:nvPr>
            <p:ph type="title"/>
          </p:nvPr>
        </p:nvSpPr>
        <p:spPr>
          <a:xfrm>
            <a:off x="367850" y="4308025"/>
            <a:ext cx="8520599" cy="572699"/>
          </a:xfrm>
          <a:prstGeom prst="rect">
            <a:avLst/>
          </a:prstGeom>
        </p:spPr>
        <p:txBody>
          <a:bodyPr lIns="91425" tIns="91425" rIns="91425" bIns="91425" anchor="t" anchorCtr="0">
            <a:noAutofit/>
          </a:bodyPr>
          <a:lstStyle/>
          <a:p>
            <a:pPr marL="4114800" lvl="0" indent="457200" algn="ctr" rtl="0">
              <a:spcBef>
                <a:spcPts val="0"/>
              </a:spcBef>
              <a:buNone/>
            </a:pPr>
            <a:r>
              <a:rPr lang="en">
                <a:latin typeface="Rock Salt"/>
                <a:ea typeface="Rock Salt"/>
                <a:cs typeface="Rock Salt"/>
                <a:sym typeface="Rock Salt"/>
              </a:rPr>
              <a:t>Now, Let’s Read!</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On-screen Show (16:9)</PresentationFormat>
  <Paragraphs>60</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Rock Salt</vt:lpstr>
      <vt:lpstr>Comic Sans MS</vt:lpstr>
      <vt:lpstr>Verdana</vt:lpstr>
      <vt:lpstr>Chewy</vt:lpstr>
      <vt:lpstr>simple-light-2</vt:lpstr>
      <vt:lpstr>The Man Who Saved a Thousand Babies</vt:lpstr>
      <vt:lpstr>Preview Vocabulary</vt:lpstr>
      <vt:lpstr>Preview Vocabulary</vt:lpstr>
      <vt:lpstr>Preview Vocabulary</vt:lpstr>
      <vt:lpstr>Preview Vocabulary</vt:lpstr>
      <vt:lpstr>Preview Vocabulary</vt:lpstr>
      <vt:lpstr>Preview Vocabulary</vt:lpstr>
      <vt:lpstr>Preview Vocabulary</vt:lpstr>
      <vt:lpstr>Essential Questions</vt:lpstr>
      <vt:lpstr>Exploring Text Structures </vt:lpstr>
      <vt:lpstr>Team Talk (in “table voice”, please)</vt:lpstr>
      <vt:lpstr>Team Talk (in “table voice”, please)</vt:lpstr>
      <vt:lpstr>Essay Time...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 Who Saved a Thousand Babies</dc:title>
  <dc:creator>DENNIS AOUNALLAH</dc:creator>
  <cp:lastModifiedBy>Windows User</cp:lastModifiedBy>
  <cp:revision>1</cp:revision>
  <dcterms:modified xsi:type="dcterms:W3CDTF">2016-01-15T17:37:53Z</dcterms:modified>
</cp:coreProperties>
</file>