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Great Vibes" charset="0"/>
      <p:regular r:id="rId9"/>
    </p:embeddedFont>
    <p:embeddedFont>
      <p:font typeface="Cherry Cream Soda" charset="0"/>
      <p:regular r:id="rId10"/>
    </p:embeddedFont>
    <p:embeddedFont>
      <p:font typeface="Bevan" charset="0"/>
      <p:regular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96" y="-19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 name="Shape 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1" name="Shape 11"/>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a:endParaRPr/>
          </a:p>
        </p:txBody>
      </p:sp>
      <p:sp>
        <p:nvSpPr>
          <p:cNvPr id="12" name="Shape 12"/>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 name="Shape 15"/>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 name="Shape 16"/>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25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lvl="0" algn="ctr">
              <a:spcBef>
                <a:spcPts val="360"/>
              </a:spcBef>
              <a:buSzPct val="100000"/>
              <a:buNone/>
              <a:defRPr sz="1800"/>
            </a:lvl1pPr>
          </a:lstStyle>
          <a:p>
            <a:endParaRPr/>
          </a:p>
        </p:txBody>
      </p:sp>
      <p:sp>
        <p:nvSpPr>
          <p:cNvPr id="27" name="Shape 27"/>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lvl="0">
              <a:spcBef>
                <a:spcPts val="0"/>
              </a:spcBef>
              <a:buClr>
                <a:schemeClr val="dk1"/>
              </a:buClr>
              <a:buSzPct val="100000"/>
              <a:buNone/>
              <a:defRPr sz="3600" b="1">
                <a:solidFill>
                  <a:schemeClr val="dk1"/>
                </a:solidFill>
              </a:defRPr>
            </a:lvl1pPr>
            <a:lvl2pPr lvl="1">
              <a:spcBef>
                <a:spcPts val="0"/>
              </a:spcBef>
              <a:buClr>
                <a:schemeClr val="dk1"/>
              </a:buClr>
              <a:buSzPct val="100000"/>
              <a:buNone/>
              <a:defRPr sz="3600" b="1">
                <a:solidFill>
                  <a:schemeClr val="dk1"/>
                </a:solidFill>
              </a:defRPr>
            </a:lvl2pPr>
            <a:lvl3pPr lvl="2">
              <a:spcBef>
                <a:spcPts val="0"/>
              </a:spcBef>
              <a:buClr>
                <a:schemeClr val="dk1"/>
              </a:buClr>
              <a:buSzPct val="100000"/>
              <a:buNone/>
              <a:defRPr sz="3600" b="1">
                <a:solidFill>
                  <a:schemeClr val="dk1"/>
                </a:solidFill>
              </a:defRPr>
            </a:lvl3pPr>
            <a:lvl4pPr lvl="3">
              <a:spcBef>
                <a:spcPts val="0"/>
              </a:spcBef>
              <a:buClr>
                <a:schemeClr val="dk1"/>
              </a:buClr>
              <a:buSzPct val="100000"/>
              <a:buNone/>
              <a:defRPr sz="3600" b="1">
                <a:solidFill>
                  <a:schemeClr val="dk1"/>
                </a:solidFill>
              </a:defRPr>
            </a:lvl4pPr>
            <a:lvl5pPr lvl="4">
              <a:spcBef>
                <a:spcPts val="0"/>
              </a:spcBef>
              <a:buClr>
                <a:schemeClr val="dk1"/>
              </a:buClr>
              <a:buSzPct val="100000"/>
              <a:buNone/>
              <a:defRPr sz="3600" b="1">
                <a:solidFill>
                  <a:schemeClr val="dk1"/>
                </a:solidFill>
              </a:defRPr>
            </a:lvl5pPr>
            <a:lvl6pPr lvl="5">
              <a:spcBef>
                <a:spcPts val="0"/>
              </a:spcBef>
              <a:buClr>
                <a:schemeClr val="dk1"/>
              </a:buClr>
              <a:buSzPct val="100000"/>
              <a:buNone/>
              <a:defRPr sz="3600" b="1">
                <a:solidFill>
                  <a:schemeClr val="dk1"/>
                </a:solidFill>
              </a:defRPr>
            </a:lvl6pPr>
            <a:lvl7pPr lvl="6">
              <a:spcBef>
                <a:spcPts val="0"/>
              </a:spcBef>
              <a:buClr>
                <a:schemeClr val="dk1"/>
              </a:buClr>
              <a:buSzPct val="100000"/>
              <a:buNone/>
              <a:defRPr sz="3600" b="1">
                <a:solidFill>
                  <a:schemeClr val="dk1"/>
                </a:solidFill>
              </a:defRPr>
            </a:lvl7pPr>
            <a:lvl8pPr lvl="7">
              <a:spcBef>
                <a:spcPts val="0"/>
              </a:spcBef>
              <a:buClr>
                <a:schemeClr val="dk1"/>
              </a:buClr>
              <a:buSzPct val="100000"/>
              <a:buNone/>
              <a:defRPr sz="3600" b="1">
                <a:solidFill>
                  <a:schemeClr val="dk1"/>
                </a:solidFill>
              </a:defRPr>
            </a:lvl8pPr>
            <a:lvl9pPr lvl="8">
              <a:spcBef>
                <a:spcPts val="0"/>
              </a:spcBef>
              <a:buClr>
                <a:schemeClr val="dk1"/>
              </a:buClr>
              <a:buSzPct val="100000"/>
              <a:buNone/>
              <a:defRPr sz="3600" b="1">
                <a:solidFill>
                  <a:schemeClr val="dk1"/>
                </a:solidFill>
              </a:defRPr>
            </a:lvl9pPr>
          </a:lstStyle>
          <a:p>
            <a:endParaRPr/>
          </a:p>
        </p:txBody>
      </p:sp>
      <p:sp>
        <p:nvSpPr>
          <p:cNvPr id="7" name="Shape 7"/>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lvl="0">
              <a:spcBef>
                <a:spcPts val="600"/>
              </a:spcBef>
              <a:buClr>
                <a:schemeClr val="dk1"/>
              </a:buClr>
              <a:buSzPct val="100000"/>
              <a:defRPr sz="3000">
                <a:solidFill>
                  <a:schemeClr val="dk1"/>
                </a:solidFill>
              </a:defRPr>
            </a:lvl1pPr>
            <a:lvl2pPr lvl="1">
              <a:spcBef>
                <a:spcPts val="480"/>
              </a:spcBef>
              <a:buClr>
                <a:schemeClr val="dk1"/>
              </a:buClr>
              <a:buSzPct val="100000"/>
              <a:defRPr sz="2400">
                <a:solidFill>
                  <a:schemeClr val="dk1"/>
                </a:solidFill>
              </a:defRPr>
            </a:lvl2pPr>
            <a:lvl3pPr lvl="2">
              <a:spcBef>
                <a:spcPts val="480"/>
              </a:spcBef>
              <a:buClr>
                <a:schemeClr val="dk1"/>
              </a:buClr>
              <a:buSzPct val="100000"/>
              <a:defRPr sz="2400">
                <a:solidFill>
                  <a:schemeClr val="dk1"/>
                </a:solidFill>
              </a:defRPr>
            </a:lvl3pPr>
            <a:lvl4pPr lvl="3">
              <a:spcBef>
                <a:spcPts val="360"/>
              </a:spcBef>
              <a:buClr>
                <a:schemeClr val="dk1"/>
              </a:buClr>
              <a:buSzPct val="100000"/>
              <a:defRPr sz="1800">
                <a:solidFill>
                  <a:schemeClr val="dk1"/>
                </a:solidFill>
              </a:defRPr>
            </a:lvl4pPr>
            <a:lvl5pPr lvl="4">
              <a:spcBef>
                <a:spcPts val="360"/>
              </a:spcBef>
              <a:buClr>
                <a:schemeClr val="dk1"/>
              </a:buClr>
              <a:buSzPct val="100000"/>
              <a:defRPr sz="1800">
                <a:solidFill>
                  <a:schemeClr val="dk1"/>
                </a:solidFill>
              </a:defRPr>
            </a:lvl5pPr>
            <a:lvl6pPr lvl="5">
              <a:spcBef>
                <a:spcPts val="360"/>
              </a:spcBef>
              <a:buClr>
                <a:schemeClr val="dk1"/>
              </a:buClr>
              <a:buSzPct val="100000"/>
              <a:defRPr sz="1800">
                <a:solidFill>
                  <a:schemeClr val="dk1"/>
                </a:solidFill>
              </a:defRPr>
            </a:lvl6pPr>
            <a:lvl7pPr lvl="6">
              <a:spcBef>
                <a:spcPts val="360"/>
              </a:spcBef>
              <a:buClr>
                <a:schemeClr val="dk1"/>
              </a:buClr>
              <a:buSzPct val="100000"/>
              <a:defRPr sz="1800">
                <a:solidFill>
                  <a:schemeClr val="dk1"/>
                </a:solidFill>
              </a:defRPr>
            </a:lvl7pPr>
            <a:lvl8pPr lvl="7">
              <a:spcBef>
                <a:spcPts val="360"/>
              </a:spcBef>
              <a:buClr>
                <a:schemeClr val="dk1"/>
              </a:buClr>
              <a:buSzPct val="100000"/>
              <a:defRPr sz="1800">
                <a:solidFill>
                  <a:schemeClr val="dk1"/>
                </a:solidFill>
              </a:defRPr>
            </a:lvl8pPr>
            <a:lvl9pPr lvl="8">
              <a:spcBef>
                <a:spcPts val="360"/>
              </a:spcBef>
              <a:buClr>
                <a:schemeClr val="dk1"/>
              </a:buClr>
              <a:buSzPct val="100000"/>
              <a:defRPr sz="1800">
                <a:solidFill>
                  <a:schemeClr val="dk1"/>
                </a:solidFill>
              </a:defRPr>
            </a:lvl9pPr>
          </a:lstStyle>
          <a:p>
            <a:endParaRPr/>
          </a:p>
        </p:txBody>
      </p:sp>
      <p:sp>
        <p:nvSpPr>
          <p:cNvPr id="8" name="Shape 8"/>
          <p:cNvSpPr txBox="1">
            <a:spLocks noGrp="1"/>
          </p:cNvSpPr>
          <p:nvPr>
            <p:ph type="sldNum" idx="12"/>
          </p:nvPr>
        </p:nvSpPr>
        <p:spPr>
          <a:xfrm>
            <a:off x="8556791" y="4749850"/>
            <a:ext cx="548699" cy="393524"/>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300">
                <a:solidFill>
                  <a:schemeClr val="dk1"/>
                </a:solidFill>
              </a:rPr>
              <a:pPr lvl="0" algn="r">
                <a:spcBef>
                  <a:spcPts val="0"/>
                </a:spcBef>
                <a:buNone/>
              </a:pPr>
              <a:t>‹#›</a:t>
            </a:fld>
            <a:endParaRPr lang="en" sz="1300">
              <a:solidFill>
                <a:schemeClr val="dk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05975"/>
            <a:ext cx="8229600" cy="629700"/>
          </a:xfrm>
          <a:prstGeom prst="rect">
            <a:avLst/>
          </a:prstGeom>
        </p:spPr>
        <p:txBody>
          <a:bodyPr lIns="91425" tIns="91425" rIns="91425" bIns="91425" anchor="b" anchorCtr="0">
            <a:noAutofit/>
          </a:bodyPr>
          <a:lstStyle/>
          <a:p>
            <a:pPr lvl="0" rtl="0">
              <a:spcBef>
                <a:spcPts val="0"/>
              </a:spcBef>
              <a:buNone/>
            </a:pPr>
            <a:r>
              <a:rPr lang="en"/>
              <a:t>Materials Needed to Create a Journal</a:t>
            </a:r>
          </a:p>
        </p:txBody>
      </p:sp>
      <p:pic>
        <p:nvPicPr>
          <p:cNvPr id="35" name="Shape 35"/>
          <p:cNvPicPr preferRelativeResize="0"/>
          <p:nvPr/>
        </p:nvPicPr>
        <p:blipFill>
          <a:blip r:embed="rId3">
            <a:alphaModFix/>
          </a:blip>
          <a:stretch>
            <a:fillRect/>
          </a:stretch>
        </p:blipFill>
        <p:spPr>
          <a:xfrm>
            <a:off x="6434700" y="1320050"/>
            <a:ext cx="2599024" cy="2032824"/>
          </a:xfrm>
          <a:prstGeom prst="rect">
            <a:avLst/>
          </a:prstGeom>
          <a:noFill/>
          <a:ln>
            <a:noFill/>
          </a:ln>
        </p:spPr>
      </p:pic>
      <p:pic>
        <p:nvPicPr>
          <p:cNvPr id="36" name="Shape 36"/>
          <p:cNvPicPr preferRelativeResize="0"/>
          <p:nvPr/>
        </p:nvPicPr>
        <p:blipFill>
          <a:blip r:embed="rId4">
            <a:alphaModFix/>
          </a:blip>
          <a:stretch>
            <a:fillRect/>
          </a:stretch>
        </p:blipFill>
        <p:spPr>
          <a:xfrm>
            <a:off x="7322525" y="3352875"/>
            <a:ext cx="1711200" cy="1732724"/>
          </a:xfrm>
          <a:prstGeom prst="rect">
            <a:avLst/>
          </a:prstGeom>
          <a:noFill/>
          <a:ln>
            <a:noFill/>
          </a:ln>
        </p:spPr>
      </p:pic>
      <p:sp>
        <p:nvSpPr>
          <p:cNvPr id="37" name="Shape 37"/>
          <p:cNvSpPr txBox="1">
            <a:spLocks noGrp="1"/>
          </p:cNvSpPr>
          <p:nvPr>
            <p:ph type="body" idx="1"/>
          </p:nvPr>
        </p:nvSpPr>
        <p:spPr>
          <a:xfrm>
            <a:off x="254325" y="658350"/>
            <a:ext cx="7469700" cy="4267500"/>
          </a:xfrm>
          <a:prstGeom prst="rect">
            <a:avLst/>
          </a:prstGeom>
        </p:spPr>
        <p:txBody>
          <a:bodyPr lIns="91425" tIns="91425" rIns="91425" bIns="91425" anchor="t" anchorCtr="0">
            <a:noAutofit/>
          </a:bodyPr>
          <a:lstStyle/>
          <a:p>
            <a:pPr lvl="0" rtl="0">
              <a:spcBef>
                <a:spcPts val="0"/>
              </a:spcBef>
              <a:buNone/>
            </a:pPr>
            <a:r>
              <a:rPr lang="en" sz="1800">
                <a:solidFill>
                  <a:srgbClr val="000000"/>
                </a:solidFill>
              </a:rPr>
              <a:t>Each student will need the following supplies:</a:t>
            </a:r>
          </a:p>
          <a:p>
            <a:pPr marL="457200" lvl="0" indent="-317500" rtl="0">
              <a:spcBef>
                <a:spcPts val="0"/>
              </a:spcBef>
              <a:buClr>
                <a:srgbClr val="000000"/>
              </a:buClr>
              <a:buSzPct val="100000"/>
            </a:pPr>
            <a:r>
              <a:rPr lang="en" sz="1400">
                <a:solidFill>
                  <a:srgbClr val="000000"/>
                </a:solidFill>
              </a:rPr>
              <a:t>1 pre-cut manila folder ( I trimmed the edges off the folders to down-size the journals, but this is optional.)</a:t>
            </a:r>
          </a:p>
          <a:p>
            <a:pPr marL="457200" lvl="0" indent="-317500" rtl="0">
              <a:spcBef>
                <a:spcPts val="0"/>
              </a:spcBef>
              <a:buClr>
                <a:srgbClr val="000000"/>
              </a:buClr>
              <a:buSzPct val="100000"/>
            </a:pPr>
            <a:r>
              <a:rPr lang="en" sz="1400">
                <a:solidFill>
                  <a:srgbClr val="000000"/>
                </a:solidFill>
              </a:rPr>
              <a:t>1 pre-cut piece of brown butcher paper (Make sure that you cut the butcher paper large enough so that the file folder can be covered easily.)</a:t>
            </a:r>
          </a:p>
          <a:p>
            <a:pPr marL="457200" lvl="0" indent="-317500" rtl="0">
              <a:spcBef>
                <a:spcPts val="0"/>
              </a:spcBef>
              <a:buClr>
                <a:srgbClr val="000000"/>
              </a:buClr>
              <a:buSzPct val="100000"/>
            </a:pPr>
            <a:r>
              <a:rPr lang="en" sz="1400">
                <a:solidFill>
                  <a:srgbClr val="000000"/>
                </a:solidFill>
              </a:rPr>
              <a:t>2 cups of glue (small plastic cups) (School pre-ordered 5 gallons of glue= 140 students)</a:t>
            </a:r>
          </a:p>
          <a:p>
            <a:pPr marL="457200" lvl="0" indent="-317500" rtl="0">
              <a:spcBef>
                <a:spcPts val="0"/>
              </a:spcBef>
              <a:buClr>
                <a:srgbClr val="000000"/>
              </a:buClr>
              <a:buSzPct val="100000"/>
            </a:pPr>
            <a:r>
              <a:rPr lang="en" sz="1400">
                <a:solidFill>
                  <a:srgbClr val="000000"/>
                </a:solidFill>
              </a:rPr>
              <a:t>Napkins </a:t>
            </a:r>
          </a:p>
          <a:p>
            <a:pPr marL="457200" lvl="0" indent="-317500" rtl="0">
              <a:spcBef>
                <a:spcPts val="0"/>
              </a:spcBef>
              <a:buClr>
                <a:srgbClr val="000000"/>
              </a:buClr>
              <a:buSzPct val="100000"/>
            </a:pPr>
            <a:r>
              <a:rPr lang="en" sz="1400">
                <a:solidFill>
                  <a:srgbClr val="000000"/>
                </a:solidFill>
              </a:rPr>
              <a:t>Trash bag (Wrapping the desktops in trash bags makes for an easy clean up!)</a:t>
            </a:r>
          </a:p>
          <a:p>
            <a:pPr lvl="0" rtl="0">
              <a:spcBef>
                <a:spcPts val="0"/>
              </a:spcBef>
              <a:buNone/>
            </a:pPr>
            <a:endParaRPr sz="1400">
              <a:solidFill>
                <a:srgbClr val="000000"/>
              </a:solidFill>
            </a:endParaRPr>
          </a:p>
          <a:p>
            <a:pPr lvl="0" rtl="0">
              <a:spcBef>
                <a:spcPts val="0"/>
              </a:spcBef>
              <a:buNone/>
            </a:pPr>
            <a:endParaRPr sz="1800">
              <a:solidFill>
                <a:srgbClr val="FF0000"/>
              </a:solidFil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193800" y="308950"/>
            <a:ext cx="5647200" cy="588899"/>
          </a:xfrm>
          <a:prstGeom prst="rect">
            <a:avLst/>
          </a:prstGeom>
        </p:spPr>
        <p:txBody>
          <a:bodyPr lIns="91425" tIns="91425" rIns="91425" bIns="91425" anchor="b" anchorCtr="0">
            <a:noAutofit/>
          </a:bodyPr>
          <a:lstStyle/>
          <a:p>
            <a:pPr marL="457200" lvl="0" indent="0" rtl="0">
              <a:spcBef>
                <a:spcPts val="0"/>
              </a:spcBef>
              <a:buNone/>
            </a:pPr>
            <a:r>
              <a:rPr lang="en" sz="5000">
                <a:solidFill>
                  <a:srgbClr val="0000FF"/>
                </a:solidFill>
                <a:latin typeface="Great Vibes"/>
                <a:ea typeface="Great Vibes"/>
                <a:cs typeface="Great Vibes"/>
                <a:sym typeface="Great Vibes"/>
              </a:rPr>
              <a:t>Creating a Journal</a:t>
            </a:r>
          </a:p>
        </p:txBody>
      </p:sp>
      <p:sp>
        <p:nvSpPr>
          <p:cNvPr id="43" name="Shape 43"/>
          <p:cNvSpPr txBox="1">
            <a:spLocks noGrp="1"/>
          </p:cNvSpPr>
          <p:nvPr>
            <p:ph type="body" idx="1"/>
          </p:nvPr>
        </p:nvSpPr>
        <p:spPr>
          <a:xfrm>
            <a:off x="123075" y="325675"/>
            <a:ext cx="6121499" cy="3908999"/>
          </a:xfrm>
          <a:prstGeom prst="rect">
            <a:avLst/>
          </a:prstGeom>
        </p:spPr>
        <p:txBody>
          <a:bodyPr lIns="91425" tIns="91425" rIns="91425" bIns="91425" anchor="t" anchorCtr="0">
            <a:noAutofit/>
          </a:bodyPr>
          <a:lstStyle/>
          <a:p>
            <a:pPr lvl="0" rtl="0">
              <a:spcBef>
                <a:spcPts val="0"/>
              </a:spcBef>
              <a:buNone/>
            </a:pPr>
            <a:endParaRPr sz="1800">
              <a:solidFill>
                <a:srgbClr val="FF0000"/>
              </a:solidFill>
            </a:endParaRPr>
          </a:p>
          <a:p>
            <a:pPr marL="457200" lvl="0" indent="-342900" rtl="0">
              <a:spcBef>
                <a:spcPts val="0"/>
              </a:spcBef>
              <a:buSzPct val="100000"/>
              <a:buAutoNum type="arabicPeriod"/>
            </a:pPr>
            <a:r>
              <a:rPr lang="en" sz="1800"/>
              <a:t>On the </a:t>
            </a:r>
            <a:r>
              <a:rPr lang="en" sz="1800" u="sng"/>
              <a:t>inside</a:t>
            </a:r>
            <a:r>
              <a:rPr lang="en" sz="1800"/>
              <a:t> of your manilla folder, write your name across the middle. You may write largely because this will be covered once your folder is returned to you.</a:t>
            </a:r>
          </a:p>
          <a:p>
            <a:pPr marL="457200" lvl="0" indent="-342900" rtl="0">
              <a:spcBef>
                <a:spcPts val="0"/>
              </a:spcBef>
              <a:buSzPct val="100000"/>
              <a:buAutoNum type="arabicPeriod"/>
            </a:pPr>
            <a:r>
              <a:rPr lang="en" sz="1800"/>
              <a:t>Using pre-cut brown butcher paper, crumble your piece of paper into a ball.</a:t>
            </a:r>
          </a:p>
          <a:p>
            <a:pPr marL="457200" lvl="0" indent="-342900" rtl="0">
              <a:spcBef>
                <a:spcPts val="0"/>
              </a:spcBef>
              <a:buSzPct val="100000"/>
              <a:buAutoNum type="arabicPeriod"/>
            </a:pPr>
            <a:r>
              <a:rPr lang="en" sz="1800"/>
              <a:t>Open the ball of paper and smash back into a ball again.  Continue this process until the paper is noticeably soft.  </a:t>
            </a:r>
            <a:r>
              <a:rPr lang="en" sz="1800">
                <a:solidFill>
                  <a:srgbClr val="980000"/>
                </a:solidFill>
              </a:rPr>
              <a:t>The more times this process is followed, the softer the paper will appear and the more it will look like leather when the journal is complete.</a:t>
            </a:r>
          </a:p>
          <a:p>
            <a:pPr marL="457200" lvl="0" indent="-342900" rtl="0">
              <a:spcBef>
                <a:spcPts val="0"/>
              </a:spcBef>
              <a:buSzPct val="100000"/>
              <a:buAutoNum type="arabicPeriod"/>
            </a:pPr>
            <a:r>
              <a:rPr lang="en" sz="1800"/>
              <a:t>Now, open the ball of paper and flatten it out on your desk.  Try and smooth out all of the wrinkles The paper could be noticeably smaller.  This is okay.  </a:t>
            </a:r>
          </a:p>
          <a:p>
            <a:pPr lvl="0" rtl="0">
              <a:spcBef>
                <a:spcPts val="0"/>
              </a:spcBef>
              <a:buNone/>
            </a:pPr>
            <a:endParaRPr sz="1800"/>
          </a:p>
        </p:txBody>
      </p:sp>
      <p:pic>
        <p:nvPicPr>
          <p:cNvPr id="44" name="Shape 44"/>
          <p:cNvPicPr preferRelativeResize="0"/>
          <p:nvPr/>
        </p:nvPicPr>
        <p:blipFill>
          <a:blip r:embed="rId3">
            <a:alphaModFix/>
          </a:blip>
          <a:stretch>
            <a:fillRect/>
          </a:stretch>
        </p:blipFill>
        <p:spPr>
          <a:xfrm rot="-5400000">
            <a:off x="6481187" y="156362"/>
            <a:ext cx="2209875" cy="2369049"/>
          </a:xfrm>
          <a:prstGeom prst="rect">
            <a:avLst/>
          </a:prstGeom>
          <a:noFill/>
          <a:ln>
            <a:noFill/>
          </a:ln>
        </p:spPr>
      </p:pic>
      <p:sp>
        <p:nvSpPr>
          <p:cNvPr id="45" name="Shape 45"/>
          <p:cNvSpPr/>
          <p:nvPr/>
        </p:nvSpPr>
        <p:spPr>
          <a:xfrm rot="1505519">
            <a:off x="6775431" y="1254889"/>
            <a:ext cx="829810" cy="261705"/>
          </a:xfrm>
          <a:prstGeom prst="rightArrow">
            <a:avLst>
              <a:gd name="adj1" fmla="val 10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Name</a:t>
            </a:r>
          </a:p>
        </p:txBody>
      </p:sp>
      <p:pic>
        <p:nvPicPr>
          <p:cNvPr id="46" name="Shape 46"/>
          <p:cNvPicPr preferRelativeResize="0"/>
          <p:nvPr/>
        </p:nvPicPr>
        <p:blipFill>
          <a:blip r:embed="rId4">
            <a:alphaModFix/>
          </a:blip>
          <a:stretch>
            <a:fillRect/>
          </a:stretch>
        </p:blipFill>
        <p:spPr>
          <a:xfrm rot="-5400000">
            <a:off x="6342399" y="2598849"/>
            <a:ext cx="2488300" cy="23699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fade">
                                      <p:cBhvr>
                                        <p:cTn id="12" dur="10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1000"/>
                                        <p:tgtEl>
                                          <p:spTgt spid="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xEl>
                                              <p:pRg st="3" end="3"/>
                                            </p:txEl>
                                          </p:spTgt>
                                        </p:tgtEl>
                                        <p:attrNameLst>
                                          <p:attrName>style.visibility</p:attrName>
                                        </p:attrNameLst>
                                      </p:cBhvr>
                                      <p:to>
                                        <p:strVal val="visible"/>
                                      </p:to>
                                    </p:set>
                                    <p:animEffect transition="in" filter="fade">
                                      <p:cBhvr>
                                        <p:cTn id="22" dur="1000"/>
                                        <p:tgtEl>
                                          <p:spTgt spid="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
                                            <p:txEl>
                                              <p:pRg st="4" end="4"/>
                                            </p:txEl>
                                          </p:spTgt>
                                        </p:tgtEl>
                                        <p:attrNameLst>
                                          <p:attrName>style.visibility</p:attrName>
                                        </p:attrNameLst>
                                      </p:cBhvr>
                                      <p:to>
                                        <p:strVal val="visible"/>
                                      </p:to>
                                    </p:set>
                                    <p:animEffect transition="in" filter="fade">
                                      <p:cBhvr>
                                        <p:cTn id="27" dur="1000"/>
                                        <p:tgtEl>
                                          <p:spTgt spid="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1000"/>
                                        <p:tgtEl>
                                          <p:spTgt spid="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ctrTitle"/>
          </p:nvPr>
        </p:nvSpPr>
        <p:spPr>
          <a:xfrm>
            <a:off x="5253900" y="376000"/>
            <a:ext cx="3723599" cy="1159799"/>
          </a:xfrm>
          <a:prstGeom prst="rect">
            <a:avLst/>
          </a:prstGeom>
        </p:spPr>
        <p:txBody>
          <a:bodyPr lIns="91425" tIns="91425" rIns="91425" bIns="91425" anchor="b" anchorCtr="0">
            <a:noAutofit/>
          </a:bodyPr>
          <a:lstStyle/>
          <a:p>
            <a:pPr lvl="0">
              <a:spcBef>
                <a:spcPts val="0"/>
              </a:spcBef>
              <a:buNone/>
            </a:pPr>
            <a:r>
              <a:rPr lang="en">
                <a:latin typeface="Cherry Cream Soda"/>
                <a:ea typeface="Cherry Cream Soda"/>
                <a:cs typeface="Cherry Cream Soda"/>
                <a:sym typeface="Cherry Cream Soda"/>
              </a:rPr>
              <a:t>Glue Rules</a:t>
            </a:r>
          </a:p>
        </p:txBody>
      </p:sp>
      <p:sp>
        <p:nvSpPr>
          <p:cNvPr id="52" name="Shape 52"/>
          <p:cNvSpPr txBox="1">
            <a:spLocks noGrp="1"/>
          </p:cNvSpPr>
          <p:nvPr>
            <p:ph type="subTitle" idx="1"/>
          </p:nvPr>
        </p:nvSpPr>
        <p:spPr>
          <a:xfrm>
            <a:off x="337075" y="376000"/>
            <a:ext cx="3898199" cy="4399799"/>
          </a:xfrm>
          <a:prstGeom prst="rect">
            <a:avLst/>
          </a:prstGeom>
        </p:spPr>
        <p:txBody>
          <a:bodyPr lIns="91425" tIns="91425" rIns="91425" bIns="91425" anchor="t" anchorCtr="0">
            <a:noAutofit/>
          </a:bodyPr>
          <a:lstStyle/>
          <a:p>
            <a:pPr marL="457200" lvl="0" indent="-228600" algn="l" rtl="0">
              <a:spcBef>
                <a:spcPts val="0"/>
              </a:spcBef>
              <a:buClr>
                <a:srgbClr val="000000"/>
              </a:buClr>
              <a:buAutoNum type="arabicParenR"/>
            </a:pPr>
            <a:r>
              <a:rPr lang="en">
                <a:solidFill>
                  <a:srgbClr val="000000"/>
                </a:solidFill>
              </a:rPr>
              <a:t>Stay in your seat.  </a:t>
            </a:r>
          </a:p>
          <a:p>
            <a:pPr marL="457200" lvl="0" indent="-228600" algn="l" rtl="0">
              <a:spcBef>
                <a:spcPts val="0"/>
              </a:spcBef>
              <a:buClr>
                <a:srgbClr val="000000"/>
              </a:buClr>
              <a:buAutoNum type="arabicParenR"/>
            </a:pPr>
            <a:r>
              <a:rPr lang="en">
                <a:solidFill>
                  <a:srgbClr val="000000"/>
                </a:solidFill>
              </a:rPr>
              <a:t>Do not wipe glue on anything other than your paper.</a:t>
            </a:r>
          </a:p>
          <a:p>
            <a:pPr marL="457200" lvl="0" indent="-228600" algn="l">
              <a:spcBef>
                <a:spcPts val="0"/>
              </a:spcBef>
              <a:buClr>
                <a:srgbClr val="000000"/>
              </a:buClr>
              <a:buAutoNum type="arabicParenR"/>
            </a:pPr>
            <a:r>
              <a:rPr lang="en">
                <a:solidFill>
                  <a:srgbClr val="000000"/>
                </a:solidFill>
              </a:rPr>
              <a:t>All students will be allowed to wash their hands when it is time to clean up.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2321275" y="440100"/>
            <a:ext cx="5566499" cy="716400"/>
          </a:xfrm>
          <a:prstGeom prst="rect">
            <a:avLst/>
          </a:prstGeom>
        </p:spPr>
        <p:txBody>
          <a:bodyPr lIns="91425" tIns="91425" rIns="91425" bIns="91425" anchor="b" anchorCtr="0">
            <a:noAutofit/>
          </a:bodyPr>
          <a:lstStyle/>
          <a:p>
            <a:pPr lvl="0" algn="ctr" rtl="0">
              <a:spcBef>
                <a:spcPts val="0"/>
              </a:spcBef>
              <a:buNone/>
            </a:pPr>
            <a:r>
              <a:rPr lang="en" sz="6000">
                <a:latin typeface="Cherry Cream Soda"/>
                <a:ea typeface="Cherry Cream Soda"/>
                <a:cs typeface="Cherry Cream Soda"/>
                <a:sym typeface="Cherry Cream Soda"/>
              </a:rPr>
              <a:t>Glue Time</a:t>
            </a:r>
          </a:p>
        </p:txBody>
      </p:sp>
      <p:pic>
        <p:nvPicPr>
          <p:cNvPr id="58" name="Shape 58"/>
          <p:cNvPicPr preferRelativeResize="0"/>
          <p:nvPr/>
        </p:nvPicPr>
        <p:blipFill>
          <a:blip r:embed="rId3">
            <a:alphaModFix/>
          </a:blip>
          <a:stretch>
            <a:fillRect/>
          </a:stretch>
        </p:blipFill>
        <p:spPr>
          <a:xfrm>
            <a:off x="347900" y="0"/>
            <a:ext cx="2068874" cy="2068874"/>
          </a:xfrm>
          <a:prstGeom prst="rect">
            <a:avLst/>
          </a:prstGeom>
          <a:noFill/>
          <a:ln>
            <a:noFill/>
          </a:ln>
        </p:spPr>
      </p:pic>
      <p:sp>
        <p:nvSpPr>
          <p:cNvPr id="59" name="Shape 59"/>
          <p:cNvSpPr txBox="1">
            <a:spLocks noGrp="1"/>
          </p:cNvSpPr>
          <p:nvPr>
            <p:ph type="body" idx="1"/>
          </p:nvPr>
        </p:nvSpPr>
        <p:spPr>
          <a:xfrm>
            <a:off x="192450" y="1708825"/>
            <a:ext cx="8759099" cy="3315300"/>
          </a:xfrm>
          <a:prstGeom prst="rect">
            <a:avLst/>
          </a:prstGeom>
        </p:spPr>
        <p:txBody>
          <a:bodyPr lIns="91425" tIns="91425" rIns="91425" bIns="91425" anchor="t" anchorCtr="0">
            <a:noAutofit/>
          </a:bodyPr>
          <a:lstStyle/>
          <a:p>
            <a:pPr marL="457200" lvl="0" indent="-342900" rtl="0">
              <a:spcBef>
                <a:spcPts val="0"/>
              </a:spcBef>
              <a:buSzPct val="100000"/>
              <a:buAutoNum type="arabicParenR"/>
            </a:pPr>
            <a:r>
              <a:rPr lang="en" sz="1800"/>
              <a:t>Pour one cup of glue onto your paper and spread it out with your fingers until all of the brown is covered.  Do this quickly because the glue will begin to become tacky….</a:t>
            </a:r>
          </a:p>
          <a:p>
            <a:pPr marL="457200" lvl="0" indent="-342900" rtl="0">
              <a:spcBef>
                <a:spcPts val="0"/>
              </a:spcBef>
              <a:buSzPct val="100000"/>
              <a:buAutoNum type="arabicParenR"/>
            </a:pPr>
            <a:r>
              <a:rPr lang="en" sz="1800"/>
              <a:t>Now, lay your file folder on top of the paper and wrap your file folder neatly.</a:t>
            </a:r>
          </a:p>
          <a:p>
            <a:pPr marL="457200" lvl="0" indent="-342900" rtl="0">
              <a:spcBef>
                <a:spcPts val="0"/>
              </a:spcBef>
              <a:buSzPct val="100000"/>
              <a:buAutoNum type="arabicParenR"/>
            </a:pPr>
            <a:r>
              <a:rPr lang="en" sz="1800"/>
              <a:t>Finally, turn your file folder over so that you can pour the other cup of glue on the other side. Spread the glue to cover the dry brown paper.</a:t>
            </a:r>
          </a:p>
          <a:p>
            <a:pPr marL="457200" lvl="0" indent="-342900" rtl="0">
              <a:spcBef>
                <a:spcPts val="0"/>
              </a:spcBef>
              <a:buSzPct val="100000"/>
              <a:buAutoNum type="arabicParenR"/>
            </a:pPr>
            <a:r>
              <a:rPr lang="en" sz="1800"/>
              <a:t>This must dry overnight; therefore, prop your folder up like a teepee in the designated area.</a:t>
            </a:r>
          </a:p>
          <a:p>
            <a:pPr marL="457200" lvl="0" indent="-342900" rtl="0">
              <a:spcBef>
                <a:spcPts val="0"/>
              </a:spcBef>
              <a:buSzPct val="100000"/>
              <a:buAutoNum type="arabicParenR"/>
            </a:pPr>
            <a:r>
              <a:rPr lang="en" sz="1800"/>
              <a:t>The next day, the teacher will spray all journals with a clear coat of spray paint.  This will dry within ten minutes and will give the journals an authentic leathery look.  I would not skip this step.  (140 students= 3 cans of clear coat)</a:t>
            </a:r>
          </a:p>
          <a:p>
            <a:pPr lvl="0" rtl="0">
              <a:spcBef>
                <a:spcPts val="0"/>
              </a:spcBef>
              <a:buNone/>
            </a:pPr>
            <a:r>
              <a:rPr lang="en" sz="1800"/>
              <a:t>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160824"/>
            <a:ext cx="8229600" cy="800399"/>
          </a:xfrm>
          <a:prstGeom prst="rect">
            <a:avLst/>
          </a:prstGeom>
        </p:spPr>
        <p:txBody>
          <a:bodyPr lIns="91425" tIns="91425" rIns="91425" bIns="91425" anchor="b" anchorCtr="0">
            <a:noAutofit/>
          </a:bodyPr>
          <a:lstStyle/>
          <a:p>
            <a:pPr lvl="0" rtl="0">
              <a:spcBef>
                <a:spcPts val="0"/>
              </a:spcBef>
              <a:buNone/>
            </a:pPr>
            <a:r>
              <a:rPr lang="en">
                <a:latin typeface="Bevan"/>
                <a:ea typeface="Bevan"/>
                <a:cs typeface="Bevan"/>
                <a:sym typeface="Bevan"/>
              </a:rPr>
              <a:t>To Finish the Journal...</a:t>
            </a:r>
          </a:p>
        </p:txBody>
      </p:sp>
      <p:pic>
        <p:nvPicPr>
          <p:cNvPr id="65" name="Shape 65"/>
          <p:cNvPicPr preferRelativeResize="0"/>
          <p:nvPr/>
        </p:nvPicPr>
        <p:blipFill>
          <a:blip r:embed="rId4">
            <a:alphaModFix/>
          </a:blip>
          <a:stretch>
            <a:fillRect/>
          </a:stretch>
        </p:blipFill>
        <p:spPr>
          <a:xfrm>
            <a:off x="6797875" y="3143750"/>
            <a:ext cx="1465249" cy="1465249"/>
          </a:xfrm>
          <a:prstGeom prst="rect">
            <a:avLst/>
          </a:prstGeom>
          <a:noFill/>
          <a:ln>
            <a:noFill/>
          </a:ln>
        </p:spPr>
      </p:pic>
      <p:sp>
        <p:nvSpPr>
          <p:cNvPr id="66" name="Shape 66"/>
          <p:cNvSpPr txBox="1">
            <a:spLocks noGrp="1"/>
          </p:cNvSpPr>
          <p:nvPr>
            <p:ph type="body" idx="1"/>
          </p:nvPr>
        </p:nvSpPr>
        <p:spPr>
          <a:xfrm>
            <a:off x="457200" y="878500"/>
            <a:ext cx="5914500" cy="4047600"/>
          </a:xfrm>
          <a:prstGeom prst="rect">
            <a:avLst/>
          </a:prstGeom>
        </p:spPr>
        <p:txBody>
          <a:bodyPr lIns="91425" tIns="91425" rIns="91425" bIns="91425" anchor="t" anchorCtr="0">
            <a:noAutofit/>
          </a:bodyPr>
          <a:lstStyle/>
          <a:p>
            <a:pPr marL="457200" lvl="0" indent="-342900" rtl="0">
              <a:spcBef>
                <a:spcPts val="0"/>
              </a:spcBef>
              <a:buSzPct val="100000"/>
            </a:pPr>
            <a:r>
              <a:rPr lang="en" sz="1800"/>
              <a:t>Paper will need to be added to your journal.  You may prefer your paper to have an aged appearance.  This may be achieved by using coffee or tea. Optional:  bullet holes and blood stains</a:t>
            </a:r>
          </a:p>
          <a:p>
            <a:pPr marL="457200" lvl="0" indent="-342900" rtl="0">
              <a:spcBef>
                <a:spcPts val="0"/>
              </a:spcBef>
              <a:buSzPct val="100000"/>
            </a:pPr>
            <a:r>
              <a:rPr lang="en" sz="1800"/>
              <a:t>Tie with twine, leather, or ribbon.</a:t>
            </a:r>
          </a:p>
          <a:p>
            <a:pPr marL="457200" lvl="0" indent="-342900" rtl="0">
              <a:spcBef>
                <a:spcPts val="0"/>
              </a:spcBef>
              <a:buSzPct val="100000"/>
            </a:pPr>
            <a:r>
              <a:rPr lang="en" sz="1800"/>
              <a:t>Other personal touches maybe be added to the inside of the journal to cover the manilla folder.  </a:t>
            </a:r>
          </a:p>
        </p:txBody>
      </p:sp>
      <p:pic>
        <p:nvPicPr>
          <p:cNvPr id="67" name="Shape 67"/>
          <p:cNvPicPr preferRelativeResize="0"/>
          <p:nvPr/>
        </p:nvPicPr>
        <p:blipFill>
          <a:blip r:embed="rId5">
            <a:alphaModFix/>
          </a:blip>
          <a:stretch>
            <a:fillRect/>
          </a:stretch>
        </p:blipFill>
        <p:spPr>
          <a:xfrm>
            <a:off x="6518998" y="317774"/>
            <a:ext cx="1883701" cy="276232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rtl="0">
              <a:spcBef>
                <a:spcPts val="0"/>
              </a:spcBef>
              <a:buNone/>
            </a:pPr>
            <a:r>
              <a:rPr lang="en">
                <a:latin typeface="Bevan"/>
                <a:ea typeface="Bevan"/>
                <a:cs typeface="Bevan"/>
                <a:sym typeface="Bevan"/>
              </a:rPr>
              <a:t>Faux Journal</a:t>
            </a:r>
          </a:p>
        </p:txBody>
      </p:sp>
      <p:sp>
        <p:nvSpPr>
          <p:cNvPr id="73" name="Shape 7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endParaRPr/>
          </a:p>
        </p:txBody>
      </p:sp>
      <p:pic>
        <p:nvPicPr>
          <p:cNvPr id="74" name="Shape 74"/>
          <p:cNvPicPr preferRelativeResize="0"/>
          <p:nvPr/>
        </p:nvPicPr>
        <p:blipFill>
          <a:blip r:embed="rId3">
            <a:alphaModFix/>
          </a:blip>
          <a:stretch>
            <a:fillRect/>
          </a:stretch>
        </p:blipFill>
        <p:spPr>
          <a:xfrm>
            <a:off x="6011650" y="1118050"/>
            <a:ext cx="2675150" cy="3318249"/>
          </a:xfrm>
          <a:prstGeom prst="rect">
            <a:avLst/>
          </a:prstGeom>
          <a:noFill/>
          <a:ln>
            <a:noFill/>
          </a:ln>
        </p:spPr>
      </p:pic>
      <p:pic>
        <p:nvPicPr>
          <p:cNvPr id="75" name="Shape 75"/>
          <p:cNvPicPr preferRelativeResize="0"/>
          <p:nvPr/>
        </p:nvPicPr>
        <p:blipFill>
          <a:blip r:embed="rId4">
            <a:alphaModFix/>
          </a:blip>
          <a:stretch>
            <a:fillRect/>
          </a:stretch>
        </p:blipFill>
        <p:spPr>
          <a:xfrm>
            <a:off x="3380850" y="1118050"/>
            <a:ext cx="2382325" cy="3318249"/>
          </a:xfrm>
          <a:prstGeom prst="rect">
            <a:avLst/>
          </a:prstGeom>
          <a:noFill/>
          <a:ln>
            <a:noFill/>
          </a:ln>
        </p:spPr>
      </p:pic>
      <p:pic>
        <p:nvPicPr>
          <p:cNvPr id="76" name="Shape 76"/>
          <p:cNvPicPr preferRelativeResize="0"/>
          <p:nvPr/>
        </p:nvPicPr>
        <p:blipFill>
          <a:blip r:embed="rId5">
            <a:alphaModFix/>
          </a:blip>
          <a:stretch>
            <a:fillRect/>
          </a:stretch>
        </p:blipFill>
        <p:spPr>
          <a:xfrm>
            <a:off x="420250" y="1118050"/>
            <a:ext cx="2806899" cy="331824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502</Words>
  <Application>Microsoft Office PowerPoint</Application>
  <PresentationFormat>On-screen Show (16:9)</PresentationFormat>
  <Paragraphs>30</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Great Vibes</vt:lpstr>
      <vt:lpstr>Cherry Cream Soda</vt:lpstr>
      <vt:lpstr>Bevan</vt:lpstr>
      <vt:lpstr>simple-light</vt:lpstr>
      <vt:lpstr>Materials Needed to Create a Journal</vt:lpstr>
      <vt:lpstr>Creating a Journal</vt:lpstr>
      <vt:lpstr>Glue Rules</vt:lpstr>
      <vt:lpstr>Glue Time</vt:lpstr>
      <vt:lpstr>To Finish the Journal...</vt:lpstr>
      <vt:lpstr>Faux Journal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 Needed to Create a Journal</dc:title>
  <dc:creator>DENNIS AOUNALLAH</dc:creator>
  <cp:lastModifiedBy>Windows User</cp:lastModifiedBy>
  <cp:revision>1</cp:revision>
  <dcterms:modified xsi:type="dcterms:W3CDTF">2016-02-01T20:13:02Z</dcterms:modified>
</cp:coreProperties>
</file>