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4"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Luckiest Guy" charset="0"/>
      <p:regular r:id="rId10"/>
    </p:embeddedFont>
    <p:embeddedFont>
      <p:font typeface="Calibri" pitchFamily="34" charset="0"/>
      <p:regular r:id="rId11"/>
      <p:bold r:id="rId12"/>
      <p:italic r:id="rId13"/>
      <p:boldItalic r:id="rId14"/>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19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300">
                <a:solidFill>
                  <a:schemeClr val="dk1"/>
                </a:solidFill>
              </a:rPr>
              <a:pPr algn="r">
                <a:spcBef>
                  <a:spcPts val="0"/>
                </a:spcBef>
                <a:buNone/>
              </a:pPr>
              <a:t>‹#›</a:t>
            </a:fld>
            <a:endParaRPr lang="en" sz="1300">
              <a:solidFill>
                <a:schemeClr val="dk1"/>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youtube.com/v/wA-Puii8vt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http://youtube.com/v/N5OFhfdvrzk"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youtube.com/v/Ihx1BO7_Jvc" TargetMode="External"/><Relationship Id="rId5" Type="http://schemas.openxmlformats.org/officeDocument/2006/relationships/image" Target="../media/image1.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youtube.com/v/LXO-jKksQkM" TargetMode="External"/><Relationship Id="rId5" Type="http://schemas.openxmlformats.org/officeDocument/2006/relationships/image" Target="../media/image4.pn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youtube.com/v/zS1cLOIxsQ8" TargetMode="External"/><Relationship Id="rId5" Type="http://schemas.openxmlformats.org/officeDocument/2006/relationships/image" Target="../media/image6.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pic>
        <p:nvPicPr>
          <p:cNvPr id="30" name="Shape 30"/>
          <p:cNvPicPr preferRelativeResize="0"/>
          <p:nvPr/>
        </p:nvPicPr>
        <p:blipFill>
          <a:blip r:embed="rId3">
            <a:alphaModFix/>
          </a:blip>
          <a:stretch>
            <a:fillRect/>
          </a:stretch>
        </p:blipFill>
        <p:spPr>
          <a:xfrm rot="-5400000">
            <a:off x="1789025" y="3756349"/>
            <a:ext cx="1237974" cy="1536325"/>
          </a:xfrm>
          <a:prstGeom prst="rect">
            <a:avLst/>
          </a:prstGeom>
          <a:noFill/>
          <a:ln>
            <a:noFill/>
          </a:ln>
        </p:spPr>
      </p:pic>
      <p:sp>
        <p:nvSpPr>
          <p:cNvPr id="31" name="Shape 31"/>
          <p:cNvSpPr txBox="1">
            <a:spLocks noGrp="1"/>
          </p:cNvSpPr>
          <p:nvPr>
            <p:ph type="ctrTitle"/>
          </p:nvPr>
        </p:nvSpPr>
        <p:spPr>
          <a:xfrm>
            <a:off x="309300" y="47975"/>
            <a:ext cx="8525399" cy="1159799"/>
          </a:xfrm>
          <a:prstGeom prst="rect">
            <a:avLst/>
          </a:prstGeom>
        </p:spPr>
        <p:txBody>
          <a:bodyPr lIns="91425" tIns="91425" rIns="91425" bIns="91425" anchor="b" anchorCtr="0">
            <a:noAutofit/>
          </a:bodyPr>
          <a:lstStyle/>
          <a:p>
            <a:pPr lvl="0" rtl="0">
              <a:spcBef>
                <a:spcPts val="0"/>
              </a:spcBef>
              <a:buNone/>
            </a:pPr>
            <a:r>
              <a:rPr lang="en" sz="3600">
                <a:latin typeface="Luckiest Guy"/>
                <a:ea typeface="Luckiest Guy"/>
                <a:cs typeface="Luckiest Guy"/>
                <a:sym typeface="Luckiest Guy"/>
              </a:rPr>
              <a:t>Word Choice...Author’s Craft…</a:t>
            </a:r>
          </a:p>
          <a:p>
            <a:pPr lvl="0" rtl="0">
              <a:spcBef>
                <a:spcPts val="0"/>
              </a:spcBef>
              <a:buNone/>
            </a:pPr>
            <a:r>
              <a:rPr lang="en" sz="3600">
                <a:latin typeface="Luckiest Guy"/>
                <a:ea typeface="Luckiest Guy"/>
                <a:cs typeface="Luckiest Guy"/>
                <a:sym typeface="Luckiest Guy"/>
              </a:rPr>
              <a:t>Brush Strokes...</a:t>
            </a:r>
          </a:p>
        </p:txBody>
      </p:sp>
      <p:sp>
        <p:nvSpPr>
          <p:cNvPr id="32" name="Shape 32"/>
          <p:cNvSpPr txBox="1">
            <a:spLocks noGrp="1"/>
          </p:cNvSpPr>
          <p:nvPr>
            <p:ph type="subTitle" idx="1"/>
          </p:nvPr>
        </p:nvSpPr>
        <p:spPr>
          <a:xfrm>
            <a:off x="1702050" y="4526400"/>
            <a:ext cx="5199300" cy="617099"/>
          </a:xfrm>
          <a:prstGeom prst="rect">
            <a:avLst/>
          </a:prstGeom>
        </p:spPr>
        <p:txBody>
          <a:bodyPr lIns="91425" tIns="91425" rIns="91425" bIns="91425" anchor="t" anchorCtr="0">
            <a:noAutofit/>
          </a:bodyPr>
          <a:lstStyle/>
          <a:p>
            <a:pPr lvl="0" rtl="0">
              <a:spcBef>
                <a:spcPts val="0"/>
              </a:spcBef>
              <a:buNone/>
            </a:pPr>
            <a:r>
              <a:rPr lang="en" sz="3600" b="1">
                <a:solidFill>
                  <a:srgbClr val="9900FF"/>
                </a:solidFill>
                <a:latin typeface="Luckiest Guy"/>
                <a:ea typeface="Luckiest Guy"/>
                <a:cs typeface="Luckiest Guy"/>
                <a:sym typeface="Luckiest Guy"/>
              </a:rPr>
              <a:t>Appositives</a:t>
            </a:r>
          </a:p>
        </p:txBody>
      </p:sp>
      <p:sp>
        <p:nvSpPr>
          <p:cNvPr id="33" name="Shape 33"/>
          <p:cNvSpPr txBox="1"/>
          <p:nvPr/>
        </p:nvSpPr>
        <p:spPr>
          <a:xfrm>
            <a:off x="301650" y="1263975"/>
            <a:ext cx="8540699" cy="3319800"/>
          </a:xfrm>
          <a:prstGeom prst="rect">
            <a:avLst/>
          </a:prstGeom>
          <a:noFill/>
          <a:ln w="9525" cap="flat" cmpd="sng">
            <a:solidFill>
              <a:srgbClr val="9900FF"/>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b="1"/>
              <a:t>Commas with Appositives</a:t>
            </a:r>
          </a:p>
          <a:p>
            <a:pPr lvl="0" rtl="0">
              <a:lnSpc>
                <a:spcPct val="115000"/>
              </a:lnSpc>
              <a:spcBef>
                <a:spcPts val="0"/>
              </a:spcBef>
              <a:buNone/>
            </a:pPr>
            <a:r>
              <a:rPr lang="en" sz="1100" b="1">
                <a:solidFill>
                  <a:srgbClr val="0000FF"/>
                </a:solidFill>
              </a:rPr>
              <a:t>The definition of an appositive is </a:t>
            </a:r>
            <a:r>
              <a:rPr lang="en" sz="1100" b="1" i="1">
                <a:solidFill>
                  <a:srgbClr val="0000FF"/>
                </a:solidFill>
              </a:rPr>
              <a:t>a word or word group that defines or further identifies the noun or noun phrase preceding (before) it.</a:t>
            </a:r>
          </a:p>
          <a:p>
            <a:pPr lvl="0" rtl="0">
              <a:spcBef>
                <a:spcPts val="0"/>
              </a:spcBef>
              <a:buNone/>
            </a:pPr>
            <a:r>
              <a:rPr lang="en" sz="1100" b="1">
                <a:solidFill>
                  <a:schemeClr val="dk1"/>
                </a:solidFill>
              </a:rPr>
              <a:t>Rule:</a:t>
            </a:r>
            <a:r>
              <a:rPr lang="en" sz="1100">
                <a:solidFill>
                  <a:schemeClr val="dk1"/>
                </a:solidFill>
              </a:rPr>
              <a:t> When an appositive is essential to the meaning of the noun it belongs to, don’t use commas. When the noun preceding the appositive provides sufficient identification on its own, use commas around the appositive.</a:t>
            </a:r>
          </a:p>
          <a:p>
            <a:pPr lvl="0" rtl="0">
              <a:spcBef>
                <a:spcPts val="0"/>
              </a:spcBef>
              <a:buNone/>
            </a:pPr>
            <a:endParaRPr sz="1100">
              <a:solidFill>
                <a:schemeClr val="dk1"/>
              </a:solidFill>
            </a:endParaRPr>
          </a:p>
          <a:p>
            <a:pPr lvl="0" rtl="0">
              <a:spcBef>
                <a:spcPts val="0"/>
              </a:spcBef>
              <a:buNone/>
            </a:pPr>
            <a:r>
              <a:rPr lang="en" sz="1000" b="1">
                <a:solidFill>
                  <a:schemeClr val="dk1"/>
                </a:solidFill>
              </a:rPr>
              <a:t>Example:</a:t>
            </a:r>
            <a:r>
              <a:rPr lang="en" sz="1000">
                <a:solidFill>
                  <a:schemeClr val="dk1"/>
                </a:solidFill>
              </a:rPr>
              <a:t> </a:t>
            </a:r>
            <a:r>
              <a:rPr lang="en" sz="1000" i="1">
                <a:solidFill>
                  <a:schemeClr val="dk1"/>
                </a:solidFill>
              </a:rPr>
              <a:t>Jorge Torres, </a:t>
            </a:r>
            <a:r>
              <a:rPr lang="en" sz="1000" i="1">
                <a:solidFill>
                  <a:srgbClr val="FF0000"/>
                </a:solidFill>
              </a:rPr>
              <a:t>our senator</a:t>
            </a:r>
            <a:r>
              <a:rPr lang="en" sz="1000" i="1">
                <a:solidFill>
                  <a:schemeClr val="dk1"/>
                </a:solidFill>
              </a:rPr>
              <a:t>, was born in California.</a:t>
            </a:r>
          </a:p>
          <a:p>
            <a:pPr lvl="0" rtl="0">
              <a:spcBef>
                <a:spcPts val="0"/>
              </a:spcBef>
              <a:buNone/>
            </a:pPr>
            <a:r>
              <a:rPr lang="en" sz="1000" b="1">
                <a:solidFill>
                  <a:schemeClr val="dk1"/>
                </a:solidFill>
              </a:rPr>
              <a:t>Explanation:</a:t>
            </a:r>
            <a:r>
              <a:rPr lang="en" sz="1000">
                <a:solidFill>
                  <a:schemeClr val="dk1"/>
                </a:solidFill>
              </a:rPr>
              <a:t> </a:t>
            </a:r>
            <a:r>
              <a:rPr lang="en" sz="1000" i="1">
                <a:solidFill>
                  <a:schemeClr val="dk1"/>
                </a:solidFill>
              </a:rPr>
              <a:t>Our senator</a:t>
            </a:r>
            <a:r>
              <a:rPr lang="en" sz="1000">
                <a:solidFill>
                  <a:schemeClr val="dk1"/>
                </a:solidFill>
              </a:rPr>
              <a:t> is an appositive of the proper noun </a:t>
            </a:r>
            <a:r>
              <a:rPr lang="en" sz="1000" i="1">
                <a:solidFill>
                  <a:schemeClr val="dk1"/>
                </a:solidFill>
              </a:rPr>
              <a:t>Jorge Torres</a:t>
            </a:r>
            <a:r>
              <a:rPr lang="en" sz="1000">
                <a:solidFill>
                  <a:schemeClr val="dk1"/>
                </a:solidFill>
              </a:rPr>
              <a:t>. </a:t>
            </a:r>
            <a:r>
              <a:rPr lang="en" sz="1000" i="1">
                <a:solidFill>
                  <a:schemeClr val="dk1"/>
                </a:solidFill>
              </a:rPr>
              <a:t>Our senator</a:t>
            </a:r>
            <a:r>
              <a:rPr lang="en" sz="1000">
                <a:solidFill>
                  <a:schemeClr val="dk1"/>
                </a:solidFill>
              </a:rPr>
              <a:t> is surrounded by commas because </a:t>
            </a:r>
            <a:r>
              <a:rPr lang="en" sz="1000" i="1">
                <a:solidFill>
                  <a:schemeClr val="dk1"/>
                </a:solidFill>
              </a:rPr>
              <a:t>Jorge Torres</a:t>
            </a:r>
            <a:r>
              <a:rPr lang="en" sz="1000">
                <a:solidFill>
                  <a:schemeClr val="dk1"/>
                </a:solidFill>
              </a:rPr>
              <a:t> is a precise identifier.</a:t>
            </a:r>
          </a:p>
          <a:p>
            <a:pPr lvl="0" rtl="0">
              <a:spcBef>
                <a:spcPts val="0"/>
              </a:spcBef>
              <a:buNone/>
            </a:pPr>
            <a:endParaRPr sz="1000">
              <a:solidFill>
                <a:schemeClr val="dk1"/>
              </a:solidFill>
            </a:endParaRPr>
          </a:p>
          <a:p>
            <a:pPr lvl="0" rtl="0">
              <a:spcBef>
                <a:spcPts val="0"/>
              </a:spcBef>
              <a:buNone/>
            </a:pPr>
            <a:r>
              <a:rPr lang="en" sz="1000" b="1">
                <a:solidFill>
                  <a:schemeClr val="dk1"/>
                </a:solidFill>
              </a:rPr>
              <a:t>Example:</a:t>
            </a:r>
            <a:r>
              <a:rPr lang="en" sz="1000">
                <a:solidFill>
                  <a:schemeClr val="dk1"/>
                </a:solidFill>
              </a:rPr>
              <a:t> </a:t>
            </a:r>
            <a:r>
              <a:rPr lang="en" sz="1000" i="1">
                <a:solidFill>
                  <a:schemeClr val="dk1"/>
                </a:solidFill>
              </a:rPr>
              <a:t>Our pediatrician, </a:t>
            </a:r>
            <a:r>
              <a:rPr lang="en" sz="1000" i="1">
                <a:solidFill>
                  <a:srgbClr val="FF0000"/>
                </a:solidFill>
              </a:rPr>
              <a:t>André Wilson</a:t>
            </a:r>
            <a:r>
              <a:rPr lang="en" sz="1000" i="1">
                <a:solidFill>
                  <a:schemeClr val="dk1"/>
                </a:solidFill>
              </a:rPr>
              <a:t>, was born in California.</a:t>
            </a:r>
          </a:p>
          <a:p>
            <a:pPr lvl="0" rtl="0">
              <a:spcBef>
                <a:spcPts val="0"/>
              </a:spcBef>
              <a:buNone/>
            </a:pPr>
            <a:r>
              <a:rPr lang="en" sz="1000" b="1">
                <a:solidFill>
                  <a:schemeClr val="dk1"/>
                </a:solidFill>
              </a:rPr>
              <a:t>Explanation:</a:t>
            </a:r>
            <a:r>
              <a:rPr lang="en" sz="1000">
                <a:solidFill>
                  <a:schemeClr val="dk1"/>
                </a:solidFill>
              </a:rPr>
              <a:t> </a:t>
            </a:r>
            <a:r>
              <a:rPr lang="en" sz="1000" i="1">
                <a:solidFill>
                  <a:schemeClr val="dk1"/>
                </a:solidFill>
              </a:rPr>
              <a:t>Our pediatrician</a:t>
            </a:r>
            <a:r>
              <a:rPr lang="en" sz="1000">
                <a:solidFill>
                  <a:schemeClr val="dk1"/>
                </a:solidFill>
              </a:rPr>
              <a:t> is still a relatively precise identifier so </a:t>
            </a:r>
            <a:r>
              <a:rPr lang="en" sz="1000" i="1">
                <a:solidFill>
                  <a:schemeClr val="dk1"/>
                </a:solidFill>
              </a:rPr>
              <a:t>André Wilson </a:t>
            </a:r>
            <a:r>
              <a:rPr lang="en" sz="1000">
                <a:solidFill>
                  <a:schemeClr val="dk1"/>
                </a:solidFill>
              </a:rPr>
              <a:t>is not considered essential.</a:t>
            </a:r>
          </a:p>
          <a:p>
            <a:pPr lvl="0" rtl="0">
              <a:spcBef>
                <a:spcPts val="0"/>
              </a:spcBef>
              <a:buNone/>
            </a:pPr>
            <a:endParaRPr sz="1000">
              <a:solidFill>
                <a:schemeClr val="dk1"/>
              </a:solidFill>
            </a:endParaRPr>
          </a:p>
          <a:p>
            <a:pPr lvl="0" rtl="0">
              <a:spcBef>
                <a:spcPts val="0"/>
              </a:spcBef>
              <a:buNone/>
            </a:pPr>
            <a:r>
              <a:rPr lang="en" sz="1000" b="1">
                <a:solidFill>
                  <a:schemeClr val="dk1"/>
                </a:solidFill>
              </a:rPr>
              <a:t>Example:</a:t>
            </a:r>
            <a:r>
              <a:rPr lang="en" sz="1000">
                <a:solidFill>
                  <a:schemeClr val="dk1"/>
                </a:solidFill>
              </a:rPr>
              <a:t> </a:t>
            </a:r>
            <a:r>
              <a:rPr lang="en" sz="1000" i="1">
                <a:solidFill>
                  <a:schemeClr val="dk1"/>
                </a:solidFill>
              </a:rPr>
              <a:t>CEO </a:t>
            </a:r>
            <a:r>
              <a:rPr lang="en" sz="1000" i="1">
                <a:solidFill>
                  <a:srgbClr val="FF0000"/>
                </a:solidFill>
              </a:rPr>
              <a:t>Julie Minsky</a:t>
            </a:r>
            <a:r>
              <a:rPr lang="en" sz="1000" i="1">
                <a:solidFill>
                  <a:schemeClr val="dk1"/>
                </a:solidFill>
              </a:rPr>
              <a:t> will be our featured speaker.</a:t>
            </a:r>
          </a:p>
          <a:p>
            <a:pPr lvl="0" rtl="0">
              <a:spcBef>
                <a:spcPts val="0"/>
              </a:spcBef>
              <a:buNone/>
            </a:pPr>
            <a:r>
              <a:rPr lang="en" sz="1000" b="1">
                <a:solidFill>
                  <a:schemeClr val="dk1"/>
                </a:solidFill>
              </a:rPr>
              <a:t>Explanation:</a:t>
            </a:r>
            <a:r>
              <a:rPr lang="en" sz="1000">
                <a:solidFill>
                  <a:schemeClr val="dk1"/>
                </a:solidFill>
              </a:rPr>
              <a:t> </a:t>
            </a:r>
            <a:r>
              <a:rPr lang="en" sz="1000" i="1">
                <a:solidFill>
                  <a:schemeClr val="dk1"/>
                </a:solidFill>
              </a:rPr>
              <a:t>Julie Minsky</a:t>
            </a:r>
            <a:r>
              <a:rPr lang="en" sz="1000">
                <a:solidFill>
                  <a:schemeClr val="dk1"/>
                </a:solidFill>
              </a:rPr>
              <a:t> is necessary to help identify </a:t>
            </a:r>
            <a:r>
              <a:rPr lang="en" sz="1000" i="1">
                <a:solidFill>
                  <a:schemeClr val="dk1"/>
                </a:solidFill>
              </a:rPr>
              <a:t>CEO</a:t>
            </a:r>
            <a:r>
              <a:rPr lang="en" sz="1000">
                <a:solidFill>
                  <a:schemeClr val="dk1"/>
                </a:solidFill>
              </a:rPr>
              <a:t>, so no commas are used.</a:t>
            </a:r>
          </a:p>
          <a:p>
            <a:pPr lvl="0" rtl="0">
              <a:spcBef>
                <a:spcPts val="0"/>
              </a:spcBef>
              <a:buNone/>
            </a:pPr>
            <a:endParaRPr sz="1000">
              <a:solidFill>
                <a:schemeClr val="dk1"/>
              </a:solidFill>
            </a:endParaRPr>
          </a:p>
          <a:p>
            <a:pPr lvl="0" rtl="0">
              <a:spcBef>
                <a:spcPts val="0"/>
              </a:spcBef>
              <a:buNone/>
            </a:pPr>
            <a:r>
              <a:rPr lang="en" sz="1000" b="1">
                <a:solidFill>
                  <a:schemeClr val="dk1"/>
                </a:solidFill>
              </a:rPr>
              <a:t>Example:</a:t>
            </a:r>
            <a:r>
              <a:rPr lang="en" sz="1000">
                <a:solidFill>
                  <a:schemeClr val="dk1"/>
                </a:solidFill>
              </a:rPr>
              <a:t> </a:t>
            </a:r>
            <a:r>
              <a:rPr lang="en" sz="1000" i="1">
                <a:solidFill>
                  <a:schemeClr val="dk1"/>
                </a:solidFill>
              </a:rPr>
              <a:t>Julie Minsky, </a:t>
            </a:r>
            <a:r>
              <a:rPr lang="en" sz="1000" i="1">
                <a:solidFill>
                  <a:srgbClr val="FF0000"/>
                </a:solidFill>
              </a:rPr>
              <a:t>CEO</a:t>
            </a:r>
            <a:r>
              <a:rPr lang="en" sz="1000" i="1">
                <a:solidFill>
                  <a:schemeClr val="dk1"/>
                </a:solidFill>
              </a:rPr>
              <a:t>, will be our featured speaker.</a:t>
            </a:r>
          </a:p>
          <a:p>
            <a:pPr lvl="0" rtl="0">
              <a:spcBef>
                <a:spcPts val="0"/>
              </a:spcBef>
              <a:buNone/>
            </a:pPr>
            <a:r>
              <a:rPr lang="en" sz="1000" b="1">
                <a:solidFill>
                  <a:schemeClr val="dk1"/>
                </a:solidFill>
              </a:rPr>
              <a:t>Explanation:</a:t>
            </a:r>
            <a:r>
              <a:rPr lang="en" sz="1000">
                <a:solidFill>
                  <a:schemeClr val="dk1"/>
                </a:solidFill>
              </a:rPr>
              <a:t> </a:t>
            </a:r>
            <a:r>
              <a:rPr lang="en" sz="1000" i="1">
                <a:solidFill>
                  <a:schemeClr val="dk1"/>
                </a:solidFill>
              </a:rPr>
              <a:t>Julie Minsky</a:t>
            </a:r>
            <a:r>
              <a:rPr lang="en" sz="1000">
                <a:solidFill>
                  <a:schemeClr val="dk1"/>
                </a:solidFill>
              </a:rPr>
              <a:t> is a precise identifier so the appositive is surrounded by commas.</a:t>
            </a:r>
          </a:p>
          <a:p>
            <a:pPr lvl="0" rtl="0">
              <a:spcBef>
                <a:spcPts val="0"/>
              </a:spcBef>
              <a:buNone/>
            </a:pPr>
            <a:endParaRPr sz="900">
              <a:solidFill>
                <a:schemeClr val="dk1"/>
              </a:solidFill>
            </a:endParaRPr>
          </a:p>
          <a:p>
            <a:pPr lvl="0" rtl="0">
              <a:spcBef>
                <a:spcPts val="0"/>
              </a:spcBef>
              <a:buNone/>
            </a:pPr>
            <a:endParaRPr sz="900">
              <a:solidFill>
                <a:schemeClr val="dk1"/>
              </a:solidFill>
            </a:endParaRPr>
          </a:p>
          <a:p>
            <a:pPr lvl="0" rtl="0">
              <a:spcBef>
                <a:spcPts val="0"/>
              </a:spcBef>
              <a:buNone/>
            </a:pPr>
            <a:endParaRPr sz="900"/>
          </a:p>
        </p:txBody>
      </p:sp>
      <p:sp>
        <p:nvSpPr>
          <p:cNvPr id="34" name="Shape 34"/>
          <p:cNvSpPr/>
          <p:nvPr/>
        </p:nvSpPr>
        <p:spPr>
          <a:xfrm rot="2826408">
            <a:off x="7326" y="211711"/>
            <a:ext cx="1384885" cy="832338"/>
          </a:xfrm>
          <a:prstGeom prst="rightArrow">
            <a:avLst>
              <a:gd name="adj1" fmla="val 50000"/>
              <a:gd name="adj2" fmla="val 50000"/>
            </a:avLst>
          </a:prstGeom>
          <a:solidFill>
            <a:srgbClr val="FFFF00"/>
          </a:solid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b="1"/>
              <a:t>Left-side Title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pic>
        <p:nvPicPr>
          <p:cNvPr id="39" name="Shape 39"/>
          <p:cNvPicPr preferRelativeResize="0"/>
          <p:nvPr/>
        </p:nvPicPr>
        <p:blipFill>
          <a:blip r:embed="rId3">
            <a:alphaModFix/>
          </a:blip>
          <a:stretch>
            <a:fillRect/>
          </a:stretch>
        </p:blipFill>
        <p:spPr>
          <a:xfrm rot="-5400000">
            <a:off x="1789025" y="3756349"/>
            <a:ext cx="1237974" cy="1536325"/>
          </a:xfrm>
          <a:prstGeom prst="rect">
            <a:avLst/>
          </a:prstGeom>
          <a:noFill/>
          <a:ln>
            <a:noFill/>
          </a:ln>
        </p:spPr>
      </p:pic>
      <p:sp>
        <p:nvSpPr>
          <p:cNvPr id="40" name="Shape 40"/>
          <p:cNvSpPr txBox="1">
            <a:spLocks noGrp="1"/>
          </p:cNvSpPr>
          <p:nvPr>
            <p:ph type="ctrTitle"/>
          </p:nvPr>
        </p:nvSpPr>
        <p:spPr>
          <a:xfrm>
            <a:off x="309300" y="47975"/>
            <a:ext cx="8525399" cy="1159799"/>
          </a:xfrm>
          <a:prstGeom prst="rect">
            <a:avLst/>
          </a:prstGeom>
        </p:spPr>
        <p:txBody>
          <a:bodyPr lIns="91425" tIns="91425" rIns="91425" bIns="91425" anchor="b" anchorCtr="0">
            <a:noAutofit/>
          </a:bodyPr>
          <a:lstStyle/>
          <a:p>
            <a:pPr rtl="0">
              <a:spcBef>
                <a:spcPts val="0"/>
              </a:spcBef>
              <a:buNone/>
            </a:pPr>
            <a:r>
              <a:rPr lang="en" sz="3600">
                <a:latin typeface="Luckiest Guy"/>
                <a:ea typeface="Luckiest Guy"/>
                <a:cs typeface="Luckiest Guy"/>
                <a:sym typeface="Luckiest Guy"/>
              </a:rPr>
              <a:t>Word Choice...Author’s Craft…</a:t>
            </a:r>
          </a:p>
          <a:p>
            <a:pPr>
              <a:spcBef>
                <a:spcPts val="0"/>
              </a:spcBef>
              <a:buNone/>
            </a:pPr>
            <a:r>
              <a:rPr lang="en" sz="3600">
                <a:latin typeface="Luckiest Guy"/>
                <a:ea typeface="Luckiest Guy"/>
                <a:cs typeface="Luckiest Guy"/>
                <a:sym typeface="Luckiest Guy"/>
              </a:rPr>
              <a:t>Brush Strokes...</a:t>
            </a:r>
          </a:p>
        </p:txBody>
      </p:sp>
      <p:sp>
        <p:nvSpPr>
          <p:cNvPr id="41" name="Shape 41"/>
          <p:cNvSpPr txBox="1">
            <a:spLocks noGrp="1"/>
          </p:cNvSpPr>
          <p:nvPr>
            <p:ph type="subTitle" idx="1"/>
          </p:nvPr>
        </p:nvSpPr>
        <p:spPr>
          <a:xfrm>
            <a:off x="1702050" y="4526400"/>
            <a:ext cx="5199300" cy="617099"/>
          </a:xfrm>
          <a:prstGeom prst="rect">
            <a:avLst/>
          </a:prstGeom>
        </p:spPr>
        <p:txBody>
          <a:bodyPr lIns="91425" tIns="91425" rIns="91425" bIns="91425" anchor="t" anchorCtr="0">
            <a:noAutofit/>
          </a:bodyPr>
          <a:lstStyle/>
          <a:p>
            <a:pPr>
              <a:spcBef>
                <a:spcPts val="0"/>
              </a:spcBef>
              <a:buNone/>
            </a:pPr>
            <a:r>
              <a:rPr lang="en" sz="3600" b="1">
                <a:solidFill>
                  <a:srgbClr val="9900FF"/>
                </a:solidFill>
                <a:latin typeface="Luckiest Guy"/>
                <a:ea typeface="Luckiest Guy"/>
                <a:cs typeface="Luckiest Guy"/>
                <a:sym typeface="Luckiest Guy"/>
              </a:rPr>
              <a:t>Appositives</a:t>
            </a:r>
          </a:p>
        </p:txBody>
      </p:sp>
      <p:sp>
        <p:nvSpPr>
          <p:cNvPr id="42" name="Shape 42"/>
          <p:cNvSpPr txBox="1"/>
          <p:nvPr/>
        </p:nvSpPr>
        <p:spPr>
          <a:xfrm>
            <a:off x="294000" y="1263975"/>
            <a:ext cx="8540699" cy="3319800"/>
          </a:xfrm>
          <a:prstGeom prst="rect">
            <a:avLst/>
          </a:prstGeom>
          <a:noFill/>
          <a:ln w="9525" cap="flat" cmpd="sng">
            <a:solidFill>
              <a:srgbClr val="9900FF"/>
            </a:solidFill>
            <a:prstDash val="solid"/>
            <a:round/>
            <a:headEnd type="none" w="med" len="med"/>
            <a:tailEnd type="none" w="med" len="med"/>
          </a:ln>
        </p:spPr>
        <p:txBody>
          <a:bodyPr lIns="91425" tIns="91425" rIns="91425" bIns="91425" anchor="t" anchorCtr="0">
            <a:noAutofit/>
          </a:bodyPr>
          <a:lstStyle/>
          <a:p>
            <a:pPr lvl="0" rtl="0">
              <a:spcBef>
                <a:spcPts val="0"/>
              </a:spcBef>
              <a:buClr>
                <a:schemeClr val="dk1"/>
              </a:buClr>
              <a:buFont typeface="Arial"/>
              <a:buNone/>
            </a:pPr>
            <a:endParaRPr sz="900">
              <a:solidFill>
                <a:schemeClr val="dk1"/>
              </a:solidFill>
            </a:endParaRPr>
          </a:p>
          <a:p>
            <a:pPr lvl="0">
              <a:spcBef>
                <a:spcPts val="0"/>
              </a:spcBef>
              <a:buNone/>
            </a:pPr>
            <a:endParaRPr sz="900"/>
          </a:p>
        </p:txBody>
      </p:sp>
      <p:sp>
        <p:nvSpPr>
          <p:cNvPr id="43" name="Shape 43"/>
          <p:cNvSpPr/>
          <p:nvPr/>
        </p:nvSpPr>
        <p:spPr>
          <a:xfrm rot="2826408">
            <a:off x="7326" y="211711"/>
            <a:ext cx="1384885" cy="832338"/>
          </a:xfrm>
          <a:prstGeom prst="rightArrow">
            <a:avLst>
              <a:gd name="adj1" fmla="val 50000"/>
              <a:gd name="adj2" fmla="val 50000"/>
            </a:avLst>
          </a:prstGeom>
          <a:solidFill>
            <a:srgbClr val="FFFF00"/>
          </a:solid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algn="ctr" rtl="0">
              <a:spcBef>
                <a:spcPts val="0"/>
              </a:spcBef>
              <a:buNone/>
            </a:pPr>
            <a:r>
              <a:rPr lang="en" b="1"/>
              <a:t>Left-side Title</a:t>
            </a:r>
          </a:p>
        </p:txBody>
      </p:sp>
      <p:pic>
        <p:nvPicPr>
          <p:cNvPr id="44" name="Shape 44"/>
          <p:cNvPicPr preferRelativeResize="0"/>
          <p:nvPr/>
        </p:nvPicPr>
        <p:blipFill>
          <a:blip r:embed="rId4">
            <a:alphaModFix/>
          </a:blip>
          <a:stretch>
            <a:fillRect/>
          </a:stretch>
        </p:blipFill>
        <p:spPr>
          <a:xfrm>
            <a:off x="294000" y="1263975"/>
            <a:ext cx="8525399" cy="33198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pic>
        <p:nvPicPr>
          <p:cNvPr id="49" name="Shape 49"/>
          <p:cNvPicPr preferRelativeResize="0"/>
          <p:nvPr/>
        </p:nvPicPr>
        <p:blipFill>
          <a:blip r:embed="rId3">
            <a:alphaModFix/>
          </a:blip>
          <a:stretch>
            <a:fillRect/>
          </a:stretch>
        </p:blipFill>
        <p:spPr>
          <a:xfrm rot="-5400000">
            <a:off x="1789025" y="3756349"/>
            <a:ext cx="1237974" cy="1536325"/>
          </a:xfrm>
          <a:prstGeom prst="rect">
            <a:avLst/>
          </a:prstGeom>
          <a:noFill/>
          <a:ln>
            <a:noFill/>
          </a:ln>
        </p:spPr>
      </p:pic>
      <p:sp>
        <p:nvSpPr>
          <p:cNvPr id="50" name="Shape 50"/>
          <p:cNvSpPr txBox="1">
            <a:spLocks noGrp="1"/>
          </p:cNvSpPr>
          <p:nvPr>
            <p:ph type="ctrTitle"/>
          </p:nvPr>
        </p:nvSpPr>
        <p:spPr>
          <a:xfrm>
            <a:off x="309300" y="47975"/>
            <a:ext cx="8525399" cy="1159799"/>
          </a:xfrm>
          <a:prstGeom prst="rect">
            <a:avLst/>
          </a:prstGeom>
        </p:spPr>
        <p:txBody>
          <a:bodyPr lIns="91425" tIns="91425" rIns="91425" bIns="91425" anchor="b" anchorCtr="0">
            <a:noAutofit/>
          </a:bodyPr>
          <a:lstStyle/>
          <a:p>
            <a:pPr lvl="0" rtl="0">
              <a:spcBef>
                <a:spcPts val="0"/>
              </a:spcBef>
              <a:buNone/>
            </a:pPr>
            <a:r>
              <a:rPr lang="en" sz="3600">
                <a:latin typeface="Luckiest Guy"/>
                <a:ea typeface="Luckiest Guy"/>
                <a:cs typeface="Luckiest Guy"/>
                <a:sym typeface="Luckiest Guy"/>
              </a:rPr>
              <a:t>Word Choice...Author’s Craft…</a:t>
            </a:r>
          </a:p>
          <a:p>
            <a:pPr lvl="0" rtl="0">
              <a:spcBef>
                <a:spcPts val="0"/>
              </a:spcBef>
              <a:buNone/>
            </a:pPr>
            <a:r>
              <a:rPr lang="en" sz="3600">
                <a:latin typeface="Luckiest Guy"/>
                <a:ea typeface="Luckiest Guy"/>
                <a:cs typeface="Luckiest Guy"/>
                <a:sym typeface="Luckiest Guy"/>
              </a:rPr>
              <a:t>Brush Strokes...</a:t>
            </a:r>
          </a:p>
        </p:txBody>
      </p:sp>
      <p:sp>
        <p:nvSpPr>
          <p:cNvPr id="51" name="Shape 51"/>
          <p:cNvSpPr txBox="1">
            <a:spLocks noGrp="1"/>
          </p:cNvSpPr>
          <p:nvPr>
            <p:ph type="subTitle" idx="1"/>
          </p:nvPr>
        </p:nvSpPr>
        <p:spPr>
          <a:xfrm>
            <a:off x="1702050" y="4526400"/>
            <a:ext cx="5199300" cy="617099"/>
          </a:xfrm>
          <a:prstGeom prst="rect">
            <a:avLst/>
          </a:prstGeom>
        </p:spPr>
        <p:txBody>
          <a:bodyPr lIns="91425" tIns="91425" rIns="91425" bIns="91425" anchor="t" anchorCtr="0">
            <a:noAutofit/>
          </a:bodyPr>
          <a:lstStyle/>
          <a:p>
            <a:pPr lvl="0" rtl="0">
              <a:spcBef>
                <a:spcPts val="0"/>
              </a:spcBef>
              <a:buNone/>
            </a:pPr>
            <a:r>
              <a:rPr lang="en" sz="3600" b="1">
                <a:solidFill>
                  <a:srgbClr val="9900FF"/>
                </a:solidFill>
                <a:latin typeface="Luckiest Guy"/>
                <a:ea typeface="Luckiest Guy"/>
                <a:cs typeface="Luckiest Guy"/>
                <a:sym typeface="Luckiest Guy"/>
              </a:rPr>
              <a:t>Appositives</a:t>
            </a:r>
          </a:p>
        </p:txBody>
      </p:sp>
      <p:sp>
        <p:nvSpPr>
          <p:cNvPr id="52" name="Shape 52"/>
          <p:cNvSpPr txBox="1"/>
          <p:nvPr/>
        </p:nvSpPr>
        <p:spPr>
          <a:xfrm>
            <a:off x="294000" y="1263975"/>
            <a:ext cx="3713700" cy="3178799"/>
          </a:xfrm>
          <a:prstGeom prst="rect">
            <a:avLst/>
          </a:prstGeom>
          <a:noFill/>
          <a:ln w="9525" cap="flat" cmpd="sng">
            <a:solidFill>
              <a:srgbClr val="9900FF"/>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800" b="1"/>
              <a:t>Right-side:</a:t>
            </a:r>
          </a:p>
          <a:p>
            <a:pPr lvl="0" rtl="0">
              <a:spcBef>
                <a:spcPts val="0"/>
              </a:spcBef>
              <a:buNone/>
            </a:pPr>
            <a:r>
              <a:rPr lang="en" sz="1800"/>
              <a:t>1. </a:t>
            </a:r>
            <a:r>
              <a:rPr lang="en" sz="1800">
                <a:solidFill>
                  <a:schemeClr val="dk1"/>
                </a:solidFill>
                <a:latin typeface="Calibri"/>
                <a:ea typeface="Calibri"/>
                <a:cs typeface="Calibri"/>
                <a:sym typeface="Calibri"/>
              </a:rPr>
              <a:t>Start your sentence with </a:t>
            </a:r>
            <a:r>
              <a:rPr lang="en" sz="1800" b="1">
                <a:solidFill>
                  <a:schemeClr val="dk1"/>
                </a:solidFill>
                <a:latin typeface="Calibri"/>
                <a:ea typeface="Calibri"/>
                <a:cs typeface="Calibri"/>
                <a:sym typeface="Calibri"/>
              </a:rPr>
              <a:t>Christina Grimmie</a:t>
            </a:r>
            <a:r>
              <a:rPr lang="en" sz="1800">
                <a:solidFill>
                  <a:schemeClr val="dk1"/>
                </a:solidFill>
                <a:latin typeface="Calibri"/>
                <a:ea typeface="Calibri"/>
                <a:cs typeface="Calibri"/>
                <a:sym typeface="Calibri"/>
              </a:rPr>
              <a:t>, then rename the noun with a second noun such as </a:t>
            </a:r>
            <a:r>
              <a:rPr lang="en" sz="1800" i="1">
                <a:solidFill>
                  <a:schemeClr val="dk1"/>
                </a:solidFill>
                <a:latin typeface="Calibri"/>
                <a:ea typeface="Calibri"/>
                <a:cs typeface="Calibri"/>
                <a:sym typeface="Calibri"/>
              </a:rPr>
              <a:t>artist, entertainer, performer, woman, </a:t>
            </a:r>
            <a:r>
              <a:rPr lang="en" sz="1800">
                <a:solidFill>
                  <a:schemeClr val="dk1"/>
                </a:solidFill>
                <a:latin typeface="Calibri"/>
                <a:ea typeface="Calibri"/>
                <a:cs typeface="Calibri"/>
                <a:sym typeface="Calibri"/>
              </a:rPr>
              <a:t>or</a:t>
            </a:r>
            <a:r>
              <a:rPr lang="en" sz="1800" i="1">
                <a:solidFill>
                  <a:schemeClr val="dk1"/>
                </a:solidFill>
                <a:latin typeface="Calibri"/>
                <a:ea typeface="Calibri"/>
                <a:cs typeface="Calibri"/>
                <a:sym typeface="Calibri"/>
              </a:rPr>
              <a:t> soloist</a:t>
            </a:r>
            <a:r>
              <a:rPr lang="en" sz="1800">
                <a:solidFill>
                  <a:schemeClr val="dk1"/>
                </a:solidFill>
                <a:latin typeface="Calibri"/>
                <a:ea typeface="Calibri"/>
                <a:cs typeface="Calibri"/>
                <a:sym typeface="Calibri"/>
              </a:rPr>
              <a:t>. Use one of these examples </a:t>
            </a:r>
            <a:r>
              <a:rPr lang="en" sz="1800" b="1">
                <a:solidFill>
                  <a:schemeClr val="dk1"/>
                </a:solidFill>
                <a:latin typeface="Calibri"/>
                <a:ea typeface="Calibri"/>
                <a:cs typeface="Calibri"/>
                <a:sym typeface="Calibri"/>
              </a:rPr>
              <a:t>or</a:t>
            </a:r>
            <a:r>
              <a:rPr lang="en" sz="1800">
                <a:solidFill>
                  <a:schemeClr val="dk1"/>
                </a:solidFill>
                <a:latin typeface="Calibri"/>
                <a:ea typeface="Calibri"/>
                <a:cs typeface="Calibri"/>
                <a:sym typeface="Calibri"/>
              </a:rPr>
              <a:t> select a noun of your own and build an appositive phrase by adding a few descriptive words. Be sure to place a comma </a:t>
            </a:r>
            <a:r>
              <a:rPr lang="en" sz="1800" b="1">
                <a:solidFill>
                  <a:schemeClr val="dk1"/>
                </a:solidFill>
                <a:latin typeface="Calibri"/>
                <a:ea typeface="Calibri"/>
                <a:cs typeface="Calibri"/>
                <a:sym typeface="Calibri"/>
              </a:rPr>
              <a:t>before </a:t>
            </a:r>
            <a:r>
              <a:rPr lang="en" sz="1800">
                <a:solidFill>
                  <a:schemeClr val="dk1"/>
                </a:solidFill>
                <a:latin typeface="Calibri"/>
                <a:ea typeface="Calibri"/>
                <a:cs typeface="Calibri"/>
                <a:sym typeface="Calibri"/>
              </a:rPr>
              <a:t>and </a:t>
            </a:r>
            <a:r>
              <a:rPr lang="en" sz="1800" b="1">
                <a:solidFill>
                  <a:schemeClr val="dk1"/>
                </a:solidFill>
                <a:latin typeface="Calibri"/>
                <a:ea typeface="Calibri"/>
                <a:cs typeface="Calibri"/>
                <a:sym typeface="Calibri"/>
              </a:rPr>
              <a:t>after </a:t>
            </a:r>
            <a:r>
              <a:rPr lang="en" sz="1800">
                <a:solidFill>
                  <a:schemeClr val="dk1"/>
                </a:solidFill>
                <a:latin typeface="Calibri"/>
                <a:ea typeface="Calibri"/>
                <a:cs typeface="Calibri"/>
                <a:sym typeface="Calibri"/>
              </a:rPr>
              <a:t>your appositive.</a:t>
            </a:r>
          </a:p>
          <a:p>
            <a:pPr lvl="0" rtl="0">
              <a:spcBef>
                <a:spcPts val="0"/>
              </a:spcBef>
              <a:buNone/>
            </a:pPr>
            <a:endParaRPr sz="1800"/>
          </a:p>
        </p:txBody>
      </p:sp>
      <p:sp>
        <p:nvSpPr>
          <p:cNvPr id="53" name="Shape 53"/>
          <p:cNvSpPr txBox="1"/>
          <p:nvPr/>
        </p:nvSpPr>
        <p:spPr>
          <a:xfrm>
            <a:off x="3445825" y="47975"/>
            <a:ext cx="3000000" cy="3000000"/>
          </a:xfrm>
          <a:prstGeom prst="rect">
            <a:avLst/>
          </a:prstGeom>
          <a:noFill/>
          <a:ln>
            <a:noFill/>
          </a:ln>
        </p:spPr>
        <p:txBody>
          <a:bodyPr lIns="91425" tIns="91425" rIns="91425" bIns="91425" anchor="ctr" anchorCtr="0">
            <a:noAutofit/>
          </a:bodyPr>
          <a:lstStyle/>
          <a:p>
            <a:pPr lvl="0" rtl="0">
              <a:spcBef>
                <a:spcPts val="0"/>
              </a:spcBef>
              <a:buNone/>
            </a:pPr>
            <a:endParaRPr/>
          </a:p>
        </p:txBody>
      </p:sp>
      <p:sp>
        <p:nvSpPr>
          <p:cNvPr id="54" name="Shape 54">
            <a:hlinkClick r:id="rId4"/>
          </p:cNvPr>
          <p:cNvSpPr/>
          <p:nvPr/>
        </p:nvSpPr>
        <p:spPr>
          <a:xfrm>
            <a:off x="4080200" y="1163650"/>
            <a:ext cx="4936149" cy="2999999"/>
          </a:xfrm>
          <a:prstGeom prst="rect">
            <a:avLst/>
          </a:prstGeom>
          <a:blipFill>
            <a:blip r:embed="rId5">
              <a:alphaModFix/>
            </a:blip>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9" name="Shape 59"/>
          <p:cNvPicPr preferRelativeResize="0"/>
          <p:nvPr/>
        </p:nvPicPr>
        <p:blipFill>
          <a:blip r:embed="rId3">
            <a:alphaModFix/>
          </a:blip>
          <a:stretch>
            <a:fillRect/>
          </a:stretch>
        </p:blipFill>
        <p:spPr>
          <a:xfrm rot="-5400000">
            <a:off x="1281150" y="3010937"/>
            <a:ext cx="1954500" cy="2300300"/>
          </a:xfrm>
          <a:prstGeom prst="rect">
            <a:avLst/>
          </a:prstGeom>
          <a:noFill/>
          <a:ln>
            <a:noFill/>
          </a:ln>
        </p:spPr>
      </p:pic>
      <p:sp>
        <p:nvSpPr>
          <p:cNvPr id="60" name="Shape 60"/>
          <p:cNvSpPr txBox="1">
            <a:spLocks noGrp="1"/>
          </p:cNvSpPr>
          <p:nvPr>
            <p:ph type="ctrTitle"/>
          </p:nvPr>
        </p:nvSpPr>
        <p:spPr>
          <a:xfrm>
            <a:off x="419750" y="191725"/>
            <a:ext cx="8525399" cy="1159799"/>
          </a:xfrm>
          <a:prstGeom prst="rect">
            <a:avLst/>
          </a:prstGeom>
        </p:spPr>
        <p:txBody>
          <a:bodyPr lIns="91425" tIns="91425" rIns="91425" bIns="91425" anchor="b" anchorCtr="0">
            <a:noAutofit/>
          </a:bodyPr>
          <a:lstStyle/>
          <a:p>
            <a:pPr lvl="0" rtl="0">
              <a:spcBef>
                <a:spcPts val="0"/>
              </a:spcBef>
              <a:buNone/>
            </a:pPr>
            <a:r>
              <a:rPr lang="en" sz="3600">
                <a:latin typeface="Luckiest Guy"/>
                <a:ea typeface="Luckiest Guy"/>
                <a:cs typeface="Luckiest Guy"/>
                <a:sym typeface="Luckiest Guy"/>
              </a:rPr>
              <a:t>Word Choice...Author’s Craft…</a:t>
            </a:r>
          </a:p>
          <a:p>
            <a:pPr lvl="0" rtl="0">
              <a:spcBef>
                <a:spcPts val="0"/>
              </a:spcBef>
              <a:buNone/>
            </a:pPr>
            <a:r>
              <a:rPr lang="en" sz="3600">
                <a:latin typeface="Luckiest Guy"/>
                <a:ea typeface="Luckiest Guy"/>
                <a:cs typeface="Luckiest Guy"/>
                <a:sym typeface="Luckiest Guy"/>
              </a:rPr>
              <a:t>Brush Strokes...</a:t>
            </a:r>
          </a:p>
        </p:txBody>
      </p:sp>
      <p:sp>
        <p:nvSpPr>
          <p:cNvPr id="61" name="Shape 61"/>
          <p:cNvSpPr txBox="1">
            <a:spLocks noGrp="1"/>
          </p:cNvSpPr>
          <p:nvPr>
            <p:ph type="subTitle" idx="1"/>
          </p:nvPr>
        </p:nvSpPr>
        <p:spPr>
          <a:xfrm>
            <a:off x="1753975" y="4478475"/>
            <a:ext cx="5199300" cy="617099"/>
          </a:xfrm>
          <a:prstGeom prst="rect">
            <a:avLst/>
          </a:prstGeom>
        </p:spPr>
        <p:txBody>
          <a:bodyPr lIns="91425" tIns="91425" rIns="91425" bIns="91425" anchor="t" anchorCtr="0">
            <a:noAutofit/>
          </a:bodyPr>
          <a:lstStyle/>
          <a:p>
            <a:pPr lvl="0" rtl="0">
              <a:spcBef>
                <a:spcPts val="0"/>
              </a:spcBef>
              <a:buClr>
                <a:schemeClr val="dk1"/>
              </a:buClr>
              <a:buSzPct val="30555"/>
              <a:buFont typeface="Arial"/>
              <a:buNone/>
            </a:pPr>
            <a:r>
              <a:rPr lang="en" sz="3600" b="1">
                <a:solidFill>
                  <a:srgbClr val="9900FF"/>
                </a:solidFill>
                <a:latin typeface="Luckiest Guy"/>
                <a:ea typeface="Luckiest Guy"/>
                <a:cs typeface="Luckiest Guy"/>
                <a:sym typeface="Luckiest Guy"/>
              </a:rPr>
              <a:t>Appositives</a:t>
            </a:r>
          </a:p>
        </p:txBody>
      </p:sp>
      <p:pic>
        <p:nvPicPr>
          <p:cNvPr id="62" name="Shape 62"/>
          <p:cNvPicPr preferRelativeResize="0"/>
          <p:nvPr/>
        </p:nvPicPr>
        <p:blipFill>
          <a:blip r:embed="rId4">
            <a:alphaModFix/>
          </a:blip>
          <a:stretch>
            <a:fillRect/>
          </a:stretch>
        </p:blipFill>
        <p:spPr>
          <a:xfrm>
            <a:off x="7598150" y="3732025"/>
            <a:ext cx="1545849" cy="1363549"/>
          </a:xfrm>
          <a:prstGeom prst="rect">
            <a:avLst/>
          </a:prstGeom>
          <a:noFill/>
          <a:ln>
            <a:noFill/>
          </a:ln>
        </p:spPr>
      </p:pic>
      <p:sp>
        <p:nvSpPr>
          <p:cNvPr id="63" name="Shape 63"/>
          <p:cNvSpPr txBox="1"/>
          <p:nvPr/>
        </p:nvSpPr>
        <p:spPr>
          <a:xfrm>
            <a:off x="123975" y="1262500"/>
            <a:ext cx="3845700" cy="2280899"/>
          </a:xfrm>
          <a:prstGeom prst="rect">
            <a:avLst/>
          </a:prstGeom>
          <a:noFill/>
          <a:ln w="9525" cap="flat" cmpd="sng">
            <a:solidFill>
              <a:srgbClr val="9900FF"/>
            </a:solidFill>
            <a:prstDash val="solid"/>
            <a:round/>
            <a:headEnd type="none" w="med" len="med"/>
            <a:tailEnd type="none" w="med" len="med"/>
          </a:ln>
        </p:spPr>
        <p:txBody>
          <a:bodyPr lIns="91425" tIns="91425" rIns="91425" bIns="91425" anchor="ctr" anchorCtr="0">
            <a:noAutofit/>
          </a:bodyPr>
          <a:lstStyle/>
          <a:p>
            <a:pPr lvl="0" rtl="0">
              <a:spcBef>
                <a:spcPts val="0"/>
              </a:spcBef>
              <a:buClr>
                <a:schemeClr val="dk1"/>
              </a:buClr>
              <a:buSzPct val="55000"/>
              <a:buFont typeface="Arial"/>
              <a:buNone/>
            </a:pPr>
            <a:r>
              <a:rPr lang="en" sz="2000" b="1">
                <a:solidFill>
                  <a:schemeClr val="dk1"/>
                </a:solidFill>
              </a:rPr>
              <a:t>Right-side:</a:t>
            </a:r>
          </a:p>
          <a:p>
            <a:pPr lvl="0" rtl="0">
              <a:spcBef>
                <a:spcPts val="0"/>
              </a:spcBef>
              <a:buClr>
                <a:schemeClr val="dk1"/>
              </a:buClr>
              <a:buSzPct val="55000"/>
              <a:buFont typeface="Arial"/>
              <a:buNone/>
            </a:pPr>
            <a:r>
              <a:rPr lang="en" sz="2000">
                <a:solidFill>
                  <a:schemeClr val="dk1"/>
                </a:solidFill>
              </a:rPr>
              <a:t>2. Brainstorm a list of appositives to rename Hugh Laurie or Ellen Degeneres. Then, describe the video using one appositive in a sentence. </a:t>
            </a:r>
          </a:p>
        </p:txBody>
      </p:sp>
      <p:sp>
        <p:nvSpPr>
          <p:cNvPr id="64" name="Shape 64">
            <a:hlinkClick r:id="rId5"/>
          </p:cNvPr>
          <p:cNvSpPr/>
          <p:nvPr/>
        </p:nvSpPr>
        <p:spPr>
          <a:xfrm>
            <a:off x="4145825" y="1200300"/>
            <a:ext cx="4414675" cy="2759124"/>
          </a:xfrm>
          <a:prstGeom prst="rect">
            <a:avLst/>
          </a:prstGeom>
          <a:blipFill>
            <a:blip r:embed="rId6">
              <a:alphaModFix/>
            </a:blip>
            <a:stretch>
              <a:fillRect/>
            </a:stretch>
          </a:blipFill>
          <a:ln>
            <a:noFill/>
          </a:ln>
        </p:spPr>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Shape 69"/>
          <p:cNvPicPr preferRelativeResize="0"/>
          <p:nvPr/>
        </p:nvPicPr>
        <p:blipFill>
          <a:blip r:embed="rId3">
            <a:alphaModFix/>
          </a:blip>
          <a:stretch>
            <a:fillRect/>
          </a:stretch>
        </p:blipFill>
        <p:spPr>
          <a:xfrm>
            <a:off x="1938674" y="719650"/>
            <a:ext cx="979699" cy="979699"/>
          </a:xfrm>
          <a:prstGeom prst="rect">
            <a:avLst/>
          </a:prstGeom>
          <a:noFill/>
          <a:ln>
            <a:noFill/>
          </a:ln>
        </p:spPr>
      </p:pic>
      <p:pic>
        <p:nvPicPr>
          <p:cNvPr id="70" name="Shape 70"/>
          <p:cNvPicPr preferRelativeResize="0"/>
          <p:nvPr/>
        </p:nvPicPr>
        <p:blipFill>
          <a:blip r:embed="rId4">
            <a:alphaModFix/>
          </a:blip>
          <a:stretch>
            <a:fillRect/>
          </a:stretch>
        </p:blipFill>
        <p:spPr>
          <a:xfrm>
            <a:off x="8" y="-3"/>
            <a:ext cx="1747825" cy="1309199"/>
          </a:xfrm>
          <a:prstGeom prst="rect">
            <a:avLst/>
          </a:prstGeom>
          <a:noFill/>
          <a:ln>
            <a:noFill/>
          </a:ln>
        </p:spPr>
      </p:pic>
      <p:pic>
        <p:nvPicPr>
          <p:cNvPr id="71" name="Shape 71"/>
          <p:cNvPicPr preferRelativeResize="0"/>
          <p:nvPr/>
        </p:nvPicPr>
        <p:blipFill>
          <a:blip r:embed="rId4">
            <a:alphaModFix/>
          </a:blip>
          <a:stretch>
            <a:fillRect/>
          </a:stretch>
        </p:blipFill>
        <p:spPr>
          <a:xfrm>
            <a:off x="7396183" y="-3"/>
            <a:ext cx="1747825" cy="1309199"/>
          </a:xfrm>
          <a:prstGeom prst="rect">
            <a:avLst/>
          </a:prstGeom>
          <a:noFill/>
          <a:ln>
            <a:noFill/>
          </a:ln>
        </p:spPr>
      </p:pic>
      <p:pic>
        <p:nvPicPr>
          <p:cNvPr id="72" name="Shape 72"/>
          <p:cNvPicPr preferRelativeResize="0"/>
          <p:nvPr/>
        </p:nvPicPr>
        <p:blipFill>
          <a:blip r:embed="rId5">
            <a:alphaModFix/>
          </a:blip>
          <a:stretch>
            <a:fillRect/>
          </a:stretch>
        </p:blipFill>
        <p:spPr>
          <a:xfrm rot="-5400000">
            <a:off x="790975" y="2894199"/>
            <a:ext cx="1954500" cy="2300300"/>
          </a:xfrm>
          <a:prstGeom prst="rect">
            <a:avLst/>
          </a:prstGeom>
          <a:noFill/>
          <a:ln>
            <a:noFill/>
          </a:ln>
        </p:spPr>
      </p:pic>
      <p:sp>
        <p:nvSpPr>
          <p:cNvPr id="73" name="Shape 73"/>
          <p:cNvSpPr txBox="1">
            <a:spLocks noGrp="1"/>
          </p:cNvSpPr>
          <p:nvPr>
            <p:ph type="ctrTitle"/>
          </p:nvPr>
        </p:nvSpPr>
        <p:spPr>
          <a:xfrm>
            <a:off x="419750" y="191725"/>
            <a:ext cx="8525399" cy="1159799"/>
          </a:xfrm>
          <a:prstGeom prst="rect">
            <a:avLst/>
          </a:prstGeom>
        </p:spPr>
        <p:txBody>
          <a:bodyPr lIns="91425" tIns="91425" rIns="91425" bIns="91425" anchor="b" anchorCtr="0">
            <a:noAutofit/>
          </a:bodyPr>
          <a:lstStyle/>
          <a:p>
            <a:pPr lvl="0" rtl="0">
              <a:spcBef>
                <a:spcPts val="0"/>
              </a:spcBef>
              <a:buNone/>
            </a:pPr>
            <a:r>
              <a:rPr lang="en" sz="3600">
                <a:latin typeface="Luckiest Guy"/>
                <a:ea typeface="Luckiest Guy"/>
                <a:cs typeface="Luckiest Guy"/>
                <a:sym typeface="Luckiest Guy"/>
              </a:rPr>
              <a:t>Word Choice...Author’s Craft…</a:t>
            </a:r>
          </a:p>
          <a:p>
            <a:pPr lvl="0" rtl="0">
              <a:spcBef>
                <a:spcPts val="0"/>
              </a:spcBef>
              <a:buNone/>
            </a:pPr>
            <a:r>
              <a:rPr lang="en" sz="3600">
                <a:latin typeface="Luckiest Guy"/>
                <a:ea typeface="Luckiest Guy"/>
                <a:cs typeface="Luckiest Guy"/>
                <a:sym typeface="Luckiest Guy"/>
              </a:rPr>
              <a:t>Brush Strokes...</a:t>
            </a:r>
          </a:p>
        </p:txBody>
      </p:sp>
      <p:sp>
        <p:nvSpPr>
          <p:cNvPr id="74" name="Shape 74"/>
          <p:cNvSpPr txBox="1">
            <a:spLocks noGrp="1"/>
          </p:cNvSpPr>
          <p:nvPr>
            <p:ph type="subTitle" idx="1"/>
          </p:nvPr>
        </p:nvSpPr>
        <p:spPr>
          <a:xfrm>
            <a:off x="1753900" y="4478500"/>
            <a:ext cx="5199300" cy="617099"/>
          </a:xfrm>
          <a:prstGeom prst="rect">
            <a:avLst/>
          </a:prstGeom>
        </p:spPr>
        <p:txBody>
          <a:bodyPr lIns="91425" tIns="91425" rIns="91425" bIns="91425" anchor="t" anchorCtr="0">
            <a:noAutofit/>
          </a:bodyPr>
          <a:lstStyle/>
          <a:p>
            <a:pPr lvl="0" rtl="0">
              <a:spcBef>
                <a:spcPts val="0"/>
              </a:spcBef>
              <a:buClr>
                <a:schemeClr val="dk1"/>
              </a:buClr>
              <a:buSzPct val="30555"/>
              <a:buFont typeface="Arial"/>
              <a:buNone/>
            </a:pPr>
            <a:r>
              <a:rPr lang="en" sz="3600" b="1">
                <a:solidFill>
                  <a:srgbClr val="9900FF"/>
                </a:solidFill>
                <a:latin typeface="Luckiest Guy"/>
                <a:ea typeface="Luckiest Guy"/>
                <a:cs typeface="Luckiest Guy"/>
                <a:sym typeface="Luckiest Guy"/>
              </a:rPr>
              <a:t>Appositives</a:t>
            </a:r>
          </a:p>
        </p:txBody>
      </p:sp>
      <p:sp>
        <p:nvSpPr>
          <p:cNvPr id="75" name="Shape 75"/>
          <p:cNvSpPr txBox="1"/>
          <p:nvPr/>
        </p:nvSpPr>
        <p:spPr>
          <a:xfrm>
            <a:off x="307025" y="1699350"/>
            <a:ext cx="3797399" cy="1851600"/>
          </a:xfrm>
          <a:prstGeom prst="rect">
            <a:avLst/>
          </a:prstGeom>
          <a:noFill/>
          <a:ln w="9525" cap="flat" cmpd="sng">
            <a:solidFill>
              <a:srgbClr val="9900FF"/>
            </a:solidFill>
            <a:prstDash val="solid"/>
            <a:round/>
            <a:headEnd type="none" w="med" len="med"/>
            <a:tailEnd type="none" w="med" len="med"/>
          </a:ln>
        </p:spPr>
        <p:txBody>
          <a:bodyPr lIns="91425" tIns="91425" rIns="91425" bIns="91425" anchor="ctr" anchorCtr="0">
            <a:noAutofit/>
          </a:bodyPr>
          <a:lstStyle/>
          <a:p>
            <a:pPr lvl="0" rtl="0">
              <a:spcBef>
                <a:spcPts val="0"/>
              </a:spcBef>
              <a:buClr>
                <a:schemeClr val="dk1"/>
              </a:buClr>
              <a:buSzPct val="50000"/>
              <a:buFont typeface="Arial"/>
              <a:buNone/>
            </a:pPr>
            <a:r>
              <a:rPr lang="en" sz="2200" b="1">
                <a:solidFill>
                  <a:schemeClr val="dk1"/>
                </a:solidFill>
              </a:rPr>
              <a:t>Right-side:</a:t>
            </a:r>
          </a:p>
          <a:p>
            <a:pPr lvl="0" rtl="0">
              <a:spcBef>
                <a:spcPts val="0"/>
              </a:spcBef>
              <a:buClr>
                <a:schemeClr val="dk1"/>
              </a:buClr>
              <a:buSzPct val="50000"/>
              <a:buFont typeface="Arial"/>
              <a:buNone/>
            </a:pPr>
            <a:r>
              <a:rPr lang="en" sz="2200">
                <a:solidFill>
                  <a:schemeClr val="dk1"/>
                </a:solidFill>
              </a:rPr>
              <a:t>3. Brainstorm a list of appositives...Then, describe the video using one appositive in a sentence. </a:t>
            </a:r>
          </a:p>
        </p:txBody>
      </p:sp>
      <p:sp>
        <p:nvSpPr>
          <p:cNvPr id="76" name="Shape 76">
            <a:hlinkClick r:id="rId6"/>
          </p:cNvPr>
          <p:cNvSpPr/>
          <p:nvPr/>
        </p:nvSpPr>
        <p:spPr>
          <a:xfrm>
            <a:off x="4155125" y="1247975"/>
            <a:ext cx="4396825" cy="3230524"/>
          </a:xfrm>
          <a:prstGeom prst="rect">
            <a:avLst/>
          </a:prstGeom>
          <a:blipFill>
            <a:blip r:embed="rId7">
              <a:alphaModFix/>
            </a:blip>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pic>
        <p:nvPicPr>
          <p:cNvPr id="81" name="Shape 81"/>
          <p:cNvPicPr preferRelativeResize="0"/>
          <p:nvPr/>
        </p:nvPicPr>
        <p:blipFill>
          <a:blip r:embed="rId3">
            <a:alphaModFix/>
          </a:blip>
          <a:stretch>
            <a:fillRect/>
          </a:stretch>
        </p:blipFill>
        <p:spPr>
          <a:xfrm>
            <a:off x="0" y="0"/>
            <a:ext cx="1619250" cy="1619250"/>
          </a:xfrm>
          <a:prstGeom prst="rect">
            <a:avLst/>
          </a:prstGeom>
          <a:noFill/>
          <a:ln>
            <a:noFill/>
          </a:ln>
        </p:spPr>
      </p:pic>
      <p:pic>
        <p:nvPicPr>
          <p:cNvPr id="82" name="Shape 82"/>
          <p:cNvPicPr preferRelativeResize="0"/>
          <p:nvPr/>
        </p:nvPicPr>
        <p:blipFill>
          <a:blip r:embed="rId4">
            <a:alphaModFix/>
          </a:blip>
          <a:stretch>
            <a:fillRect/>
          </a:stretch>
        </p:blipFill>
        <p:spPr>
          <a:xfrm rot="-5400000">
            <a:off x="1174550" y="2968199"/>
            <a:ext cx="1954500" cy="2300300"/>
          </a:xfrm>
          <a:prstGeom prst="rect">
            <a:avLst/>
          </a:prstGeom>
          <a:noFill/>
          <a:ln>
            <a:noFill/>
          </a:ln>
        </p:spPr>
      </p:pic>
      <p:sp>
        <p:nvSpPr>
          <p:cNvPr id="83" name="Shape 83"/>
          <p:cNvSpPr txBox="1">
            <a:spLocks noGrp="1"/>
          </p:cNvSpPr>
          <p:nvPr>
            <p:ph type="ctrTitle"/>
          </p:nvPr>
        </p:nvSpPr>
        <p:spPr>
          <a:xfrm>
            <a:off x="419750" y="191725"/>
            <a:ext cx="8525399" cy="1159799"/>
          </a:xfrm>
          <a:prstGeom prst="rect">
            <a:avLst/>
          </a:prstGeom>
        </p:spPr>
        <p:txBody>
          <a:bodyPr lIns="91425" tIns="91425" rIns="91425" bIns="91425" anchor="b" anchorCtr="0">
            <a:noAutofit/>
          </a:bodyPr>
          <a:lstStyle/>
          <a:p>
            <a:pPr lvl="0" rtl="0">
              <a:spcBef>
                <a:spcPts val="0"/>
              </a:spcBef>
              <a:buNone/>
            </a:pPr>
            <a:r>
              <a:rPr lang="en" sz="3600">
                <a:latin typeface="Luckiest Guy"/>
                <a:ea typeface="Luckiest Guy"/>
                <a:cs typeface="Luckiest Guy"/>
                <a:sym typeface="Luckiest Guy"/>
              </a:rPr>
              <a:t>Word Choice...Author’s Craft…</a:t>
            </a:r>
          </a:p>
          <a:p>
            <a:pPr lvl="0" rtl="0">
              <a:spcBef>
                <a:spcPts val="0"/>
              </a:spcBef>
              <a:buNone/>
            </a:pPr>
            <a:r>
              <a:rPr lang="en" sz="3600">
                <a:latin typeface="Luckiest Guy"/>
                <a:ea typeface="Luckiest Guy"/>
                <a:cs typeface="Luckiest Guy"/>
                <a:sym typeface="Luckiest Guy"/>
              </a:rPr>
              <a:t>Brush Strokes...</a:t>
            </a:r>
          </a:p>
        </p:txBody>
      </p:sp>
      <p:sp>
        <p:nvSpPr>
          <p:cNvPr id="84" name="Shape 84"/>
          <p:cNvSpPr txBox="1">
            <a:spLocks noGrp="1"/>
          </p:cNvSpPr>
          <p:nvPr>
            <p:ph type="subTitle" idx="1"/>
          </p:nvPr>
        </p:nvSpPr>
        <p:spPr>
          <a:xfrm>
            <a:off x="1753900" y="4478500"/>
            <a:ext cx="5199300" cy="617099"/>
          </a:xfrm>
          <a:prstGeom prst="rect">
            <a:avLst/>
          </a:prstGeom>
        </p:spPr>
        <p:txBody>
          <a:bodyPr lIns="91425" tIns="91425" rIns="91425" bIns="91425" anchor="t" anchorCtr="0">
            <a:noAutofit/>
          </a:bodyPr>
          <a:lstStyle/>
          <a:p>
            <a:pPr lvl="0" rtl="0">
              <a:spcBef>
                <a:spcPts val="0"/>
              </a:spcBef>
              <a:buClr>
                <a:schemeClr val="dk1"/>
              </a:buClr>
              <a:buSzPct val="30555"/>
              <a:buFont typeface="Arial"/>
              <a:buNone/>
            </a:pPr>
            <a:r>
              <a:rPr lang="en" sz="3600" b="1">
                <a:solidFill>
                  <a:srgbClr val="9900FF"/>
                </a:solidFill>
                <a:latin typeface="Luckiest Guy"/>
                <a:ea typeface="Luckiest Guy"/>
                <a:cs typeface="Luckiest Guy"/>
                <a:sym typeface="Luckiest Guy"/>
              </a:rPr>
              <a:t>Appositives</a:t>
            </a:r>
          </a:p>
        </p:txBody>
      </p:sp>
      <p:pic>
        <p:nvPicPr>
          <p:cNvPr id="85" name="Shape 85"/>
          <p:cNvPicPr preferRelativeResize="0"/>
          <p:nvPr/>
        </p:nvPicPr>
        <p:blipFill>
          <a:blip r:embed="rId5">
            <a:alphaModFix/>
          </a:blip>
          <a:stretch>
            <a:fillRect/>
          </a:stretch>
        </p:blipFill>
        <p:spPr>
          <a:xfrm>
            <a:off x="7659600" y="3849621"/>
            <a:ext cx="1412549" cy="1245954"/>
          </a:xfrm>
          <a:prstGeom prst="rect">
            <a:avLst/>
          </a:prstGeom>
          <a:noFill/>
          <a:ln>
            <a:noFill/>
          </a:ln>
        </p:spPr>
      </p:pic>
      <p:sp>
        <p:nvSpPr>
          <p:cNvPr id="86" name="Shape 86"/>
          <p:cNvSpPr txBox="1"/>
          <p:nvPr/>
        </p:nvSpPr>
        <p:spPr>
          <a:xfrm>
            <a:off x="295025" y="1550800"/>
            <a:ext cx="3114600" cy="1755299"/>
          </a:xfrm>
          <a:prstGeom prst="rect">
            <a:avLst/>
          </a:prstGeom>
          <a:noFill/>
          <a:ln w="9525" cap="flat" cmpd="sng">
            <a:solidFill>
              <a:srgbClr val="9900FF"/>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800" b="1">
                <a:solidFill>
                  <a:schemeClr val="dk1"/>
                </a:solidFill>
              </a:rPr>
              <a:t>Reft-side:</a:t>
            </a:r>
          </a:p>
          <a:p>
            <a:pPr lvl="0" rtl="0">
              <a:spcBef>
                <a:spcPts val="0"/>
              </a:spcBef>
              <a:buClr>
                <a:schemeClr val="dk1"/>
              </a:buClr>
              <a:buSzPct val="61111"/>
              <a:buFont typeface="Arial"/>
              <a:buNone/>
            </a:pPr>
            <a:r>
              <a:rPr lang="en" sz="1800">
                <a:solidFill>
                  <a:schemeClr val="dk1"/>
                </a:solidFill>
              </a:rPr>
              <a:t>4. Brainstorm a list of appositives...Then, describe the video using one appositive in a sentence. </a:t>
            </a:r>
          </a:p>
        </p:txBody>
      </p:sp>
      <p:sp>
        <p:nvSpPr>
          <p:cNvPr id="87" name="Shape 87">
            <a:hlinkClick r:id="rId6"/>
          </p:cNvPr>
          <p:cNvSpPr/>
          <p:nvPr/>
        </p:nvSpPr>
        <p:spPr>
          <a:xfrm>
            <a:off x="3788150" y="1281275"/>
            <a:ext cx="3871449" cy="2903587"/>
          </a:xfrm>
          <a:prstGeom prst="rect">
            <a:avLst/>
          </a:prstGeom>
          <a:blipFill>
            <a:blip r:embed="rId7">
              <a:alphaModFix/>
            </a:blip>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pic>
        <p:nvPicPr>
          <p:cNvPr id="92" name="Shape 92"/>
          <p:cNvPicPr preferRelativeResize="0"/>
          <p:nvPr/>
        </p:nvPicPr>
        <p:blipFill>
          <a:blip r:embed="rId3">
            <a:alphaModFix/>
          </a:blip>
          <a:stretch>
            <a:fillRect/>
          </a:stretch>
        </p:blipFill>
        <p:spPr>
          <a:xfrm>
            <a:off x="6585623" y="535575"/>
            <a:ext cx="2230625" cy="1670825"/>
          </a:xfrm>
          <a:prstGeom prst="rect">
            <a:avLst/>
          </a:prstGeom>
          <a:noFill/>
          <a:ln>
            <a:noFill/>
          </a:ln>
        </p:spPr>
      </p:pic>
      <p:pic>
        <p:nvPicPr>
          <p:cNvPr id="93" name="Shape 93"/>
          <p:cNvPicPr preferRelativeResize="0"/>
          <p:nvPr/>
        </p:nvPicPr>
        <p:blipFill>
          <a:blip r:embed="rId4">
            <a:alphaModFix/>
          </a:blip>
          <a:stretch>
            <a:fillRect/>
          </a:stretch>
        </p:blipFill>
        <p:spPr>
          <a:xfrm rot="-5400000">
            <a:off x="231125" y="-50125"/>
            <a:ext cx="1954500" cy="2300300"/>
          </a:xfrm>
          <a:prstGeom prst="rect">
            <a:avLst/>
          </a:prstGeom>
          <a:noFill/>
          <a:ln>
            <a:noFill/>
          </a:ln>
        </p:spPr>
      </p:pic>
      <p:sp>
        <p:nvSpPr>
          <p:cNvPr id="94" name="Shape 94"/>
          <p:cNvSpPr txBox="1">
            <a:spLocks noGrp="1"/>
          </p:cNvSpPr>
          <p:nvPr>
            <p:ph type="ctrTitle"/>
          </p:nvPr>
        </p:nvSpPr>
        <p:spPr>
          <a:xfrm>
            <a:off x="419750" y="191725"/>
            <a:ext cx="8525399" cy="1159799"/>
          </a:xfrm>
          <a:prstGeom prst="rect">
            <a:avLst/>
          </a:prstGeom>
        </p:spPr>
        <p:txBody>
          <a:bodyPr lIns="91425" tIns="91425" rIns="91425" bIns="91425" anchor="b" anchorCtr="0">
            <a:noAutofit/>
          </a:bodyPr>
          <a:lstStyle/>
          <a:p>
            <a:pPr lvl="0" rtl="0">
              <a:spcBef>
                <a:spcPts val="0"/>
              </a:spcBef>
              <a:buNone/>
            </a:pPr>
            <a:r>
              <a:rPr lang="en" sz="3600">
                <a:latin typeface="Luckiest Guy"/>
                <a:ea typeface="Luckiest Guy"/>
                <a:cs typeface="Luckiest Guy"/>
                <a:sym typeface="Luckiest Guy"/>
              </a:rPr>
              <a:t>Word Choice...Author’s Craft…</a:t>
            </a:r>
          </a:p>
          <a:p>
            <a:pPr lvl="0" rtl="0">
              <a:spcBef>
                <a:spcPts val="0"/>
              </a:spcBef>
              <a:buNone/>
            </a:pPr>
            <a:r>
              <a:rPr lang="en" sz="3600">
                <a:latin typeface="Luckiest Guy"/>
                <a:ea typeface="Luckiest Guy"/>
                <a:cs typeface="Luckiest Guy"/>
                <a:sym typeface="Luckiest Guy"/>
              </a:rPr>
              <a:t>Brush Strokes...</a:t>
            </a:r>
          </a:p>
        </p:txBody>
      </p:sp>
      <p:sp>
        <p:nvSpPr>
          <p:cNvPr id="95" name="Shape 95"/>
          <p:cNvSpPr txBox="1">
            <a:spLocks noGrp="1"/>
          </p:cNvSpPr>
          <p:nvPr>
            <p:ph type="subTitle" idx="1"/>
          </p:nvPr>
        </p:nvSpPr>
        <p:spPr>
          <a:xfrm>
            <a:off x="1753900" y="4478500"/>
            <a:ext cx="5199300" cy="617099"/>
          </a:xfrm>
          <a:prstGeom prst="rect">
            <a:avLst/>
          </a:prstGeom>
        </p:spPr>
        <p:txBody>
          <a:bodyPr lIns="91425" tIns="91425" rIns="91425" bIns="91425" anchor="t" anchorCtr="0">
            <a:noAutofit/>
          </a:bodyPr>
          <a:lstStyle/>
          <a:p>
            <a:pPr lvl="0" rtl="0">
              <a:spcBef>
                <a:spcPts val="0"/>
              </a:spcBef>
              <a:buClr>
                <a:schemeClr val="dk1"/>
              </a:buClr>
              <a:buSzPct val="30555"/>
              <a:buFont typeface="Arial"/>
              <a:buNone/>
            </a:pPr>
            <a:r>
              <a:rPr lang="en" sz="3600" b="1">
                <a:solidFill>
                  <a:srgbClr val="9900FF"/>
                </a:solidFill>
                <a:latin typeface="Luckiest Guy"/>
                <a:ea typeface="Luckiest Guy"/>
                <a:cs typeface="Luckiest Guy"/>
                <a:sym typeface="Luckiest Guy"/>
              </a:rPr>
              <a:t>Appositives</a:t>
            </a:r>
          </a:p>
        </p:txBody>
      </p:sp>
      <p:pic>
        <p:nvPicPr>
          <p:cNvPr id="96" name="Shape 96"/>
          <p:cNvPicPr preferRelativeResize="0"/>
          <p:nvPr/>
        </p:nvPicPr>
        <p:blipFill>
          <a:blip r:embed="rId5">
            <a:alphaModFix/>
          </a:blip>
          <a:stretch>
            <a:fillRect/>
          </a:stretch>
        </p:blipFill>
        <p:spPr>
          <a:xfrm>
            <a:off x="66675" y="2457925"/>
            <a:ext cx="1619250" cy="1619250"/>
          </a:xfrm>
          <a:prstGeom prst="rect">
            <a:avLst/>
          </a:prstGeom>
          <a:noFill/>
          <a:ln>
            <a:noFill/>
          </a:ln>
        </p:spPr>
      </p:pic>
      <p:sp>
        <p:nvSpPr>
          <p:cNvPr id="97" name="Shape 97"/>
          <p:cNvSpPr txBox="1"/>
          <p:nvPr/>
        </p:nvSpPr>
        <p:spPr>
          <a:xfrm>
            <a:off x="5486275" y="1699050"/>
            <a:ext cx="3524400" cy="2827199"/>
          </a:xfrm>
          <a:prstGeom prst="rect">
            <a:avLst/>
          </a:prstGeom>
          <a:noFill/>
          <a:ln>
            <a:noFill/>
          </a:ln>
        </p:spPr>
        <p:txBody>
          <a:bodyPr lIns="91425" tIns="91425" rIns="91425" bIns="91425" anchor="ctr" anchorCtr="0">
            <a:noAutofit/>
          </a:bodyPr>
          <a:lstStyle/>
          <a:p>
            <a:pPr lvl="0" algn="ctr" rtl="0">
              <a:spcBef>
                <a:spcPts val="0"/>
              </a:spcBef>
              <a:buNone/>
            </a:pPr>
            <a:r>
              <a:rPr lang="en" sz="2400" b="1">
                <a:solidFill>
                  <a:schemeClr val="dk1"/>
                </a:solidFill>
                <a:latin typeface="Luckiest Guy"/>
                <a:ea typeface="Luckiest Guy"/>
                <a:cs typeface="Luckiest Guy"/>
                <a:sym typeface="Luckiest Guy"/>
              </a:rPr>
              <a:t>Quiz Time! </a:t>
            </a:r>
          </a:p>
          <a:p>
            <a:pPr lvl="0" rtl="0">
              <a:spcBef>
                <a:spcPts val="0"/>
              </a:spcBef>
              <a:buNone/>
            </a:pPr>
            <a:endParaRPr sz="1800">
              <a:solidFill>
                <a:schemeClr val="dk1"/>
              </a:solidFill>
            </a:endParaRPr>
          </a:p>
          <a:p>
            <a:pPr lvl="0" rtl="0">
              <a:spcBef>
                <a:spcPts val="0"/>
              </a:spcBef>
              <a:buNone/>
            </a:pPr>
            <a:endParaRPr sz="1800">
              <a:solidFill>
                <a:schemeClr val="dk1"/>
              </a:solidFill>
            </a:endParaRPr>
          </a:p>
        </p:txBody>
      </p:sp>
      <p:sp>
        <p:nvSpPr>
          <p:cNvPr id="98" name="Shape 98">
            <a:hlinkClick r:id="rId6"/>
          </p:cNvPr>
          <p:cNvSpPr/>
          <p:nvPr/>
        </p:nvSpPr>
        <p:spPr>
          <a:xfrm>
            <a:off x="1824975" y="1542025"/>
            <a:ext cx="3661299" cy="2745974"/>
          </a:xfrm>
          <a:prstGeom prst="rect">
            <a:avLst/>
          </a:prstGeom>
          <a:blipFill>
            <a:blip r:embed="rId7">
              <a:alphaModFix/>
            </a:blip>
            <a:stretch>
              <a:fillRect/>
            </a:stretch>
          </a:blipFill>
          <a:ln>
            <a:noFill/>
          </a:ln>
        </p:spPr>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On-screen Show (16:9)</PresentationFormat>
  <Paragraphs>48</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Luckiest Guy</vt:lpstr>
      <vt:lpstr>Calibri</vt:lpstr>
      <vt:lpstr>simple-light</vt:lpstr>
      <vt:lpstr>Word Choice...Author’s Craft… Brush Strokes...</vt:lpstr>
      <vt:lpstr>Word Choice...Author’s Craft… Brush Strokes...</vt:lpstr>
      <vt:lpstr>Word Choice...Author’s Craft… Brush Strokes...</vt:lpstr>
      <vt:lpstr>Word Choice...Author’s Craft… Brush Strokes...</vt:lpstr>
      <vt:lpstr>Word Choice...Author’s Craft… Brush Strokes...</vt:lpstr>
      <vt:lpstr>Word Choice...Author’s Craft… Brush Strokes...</vt:lpstr>
      <vt:lpstr>Word Choice...Author’s Craft… Brush Strokes...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Choice...Author’s Craft… Brush Strokes...</dc:title>
  <dc:creator>DENNIS YAMEL AOUNALLAH</dc:creator>
  <cp:lastModifiedBy>Windows User</cp:lastModifiedBy>
  <cp:revision>1</cp:revision>
  <dcterms:modified xsi:type="dcterms:W3CDTF">2015-09-29T12:14:37Z</dcterms:modified>
</cp:coreProperties>
</file>